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64" r:id="rId2"/>
    <p:sldId id="273" r:id="rId3"/>
    <p:sldId id="276" r:id="rId4"/>
    <p:sldId id="282" r:id="rId5"/>
    <p:sldId id="280" r:id="rId6"/>
    <p:sldId id="289" r:id="rId7"/>
    <p:sldId id="279" r:id="rId8"/>
    <p:sldId id="292" r:id="rId9"/>
    <p:sldId id="257" r:id="rId10"/>
    <p:sldId id="277" r:id="rId11"/>
    <p:sldId id="283" r:id="rId12"/>
    <p:sldId id="290" r:id="rId13"/>
    <p:sldId id="295" r:id="rId14"/>
    <p:sldId id="291" r:id="rId15"/>
    <p:sldId id="293" r:id="rId16"/>
    <p:sldId id="288" r:id="rId17"/>
    <p:sldId id="296"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F33"/>
    <a:srgbClr val="D6B23D"/>
    <a:srgbClr val="DBB63E"/>
    <a:srgbClr val="5F9D5E"/>
    <a:srgbClr val="A84830"/>
    <a:srgbClr val="47A264"/>
    <a:srgbClr val="9C4C31"/>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46" autoAdjust="0"/>
    <p:restoredTop sz="80431" autoAdjust="0"/>
  </p:normalViewPr>
  <p:slideViewPr>
    <p:cSldViewPr snapToGrid="0" snapToObjects="1">
      <p:cViewPr varScale="1">
        <p:scale>
          <a:sx n="81" d="100"/>
          <a:sy n="81" d="100"/>
        </p:scale>
        <p:origin x="78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8" d="100"/>
          <a:sy n="118" d="100"/>
        </p:scale>
        <p:origin x="206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C48D5BA-6C48-E64B-B8E3-5593F8E7C9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4" name="Footer Placeholder 3">
            <a:extLst>
              <a:ext uri="{FF2B5EF4-FFF2-40B4-BE49-F238E27FC236}">
                <a16:creationId xmlns:a16="http://schemas.microsoft.com/office/drawing/2014/main" xmlns="" id="{0BC09A8F-FD6E-B149-B97F-48BA876566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xmlns="" id="{6FEFBCDF-2AD5-FA40-97B8-C412753AB1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E5B527-82C0-FE44-9D35-38683941B50A}" type="slidenum">
              <a:rPr lang="nb-NO" smtClean="0"/>
              <a:t>‹#›</a:t>
            </a:fld>
            <a:endParaRPr lang="nb-NO"/>
          </a:p>
        </p:txBody>
      </p:sp>
      <p:sp>
        <p:nvSpPr>
          <p:cNvPr id="6" name="Date Placeholder 5">
            <a:extLst>
              <a:ext uri="{FF2B5EF4-FFF2-40B4-BE49-F238E27FC236}">
                <a16:creationId xmlns:a16="http://schemas.microsoft.com/office/drawing/2014/main" xmlns="" id="{BDF063FB-0021-9347-BF5F-C0FBAC71D4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6C97DE-0F1E-4E41-B9C6-3F9E1D3E55DB}" type="datetimeFigureOut">
              <a:rPr lang="nb-NO" smtClean="0"/>
              <a:t>16.01.2019</a:t>
            </a:fld>
            <a:endParaRPr lang="nb-NO"/>
          </a:p>
        </p:txBody>
      </p:sp>
    </p:spTree>
    <p:extLst>
      <p:ext uri="{BB962C8B-B14F-4D97-AF65-F5344CB8AC3E}">
        <p14:creationId xmlns:p14="http://schemas.microsoft.com/office/powerpoint/2010/main" val="1110288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DBEB3-5820-486C-89D5-DC896FC65935}" type="datetimeFigureOut">
              <a:rPr lang="nb-NO" smtClean="0"/>
              <a:t>16.01.2019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73ABE-83ED-47CF-88DD-C4549965501C}" type="slidenum">
              <a:rPr lang="nb-NO" smtClean="0"/>
              <a:t>‹#›</a:t>
            </a:fld>
            <a:endParaRPr lang="nb-NO"/>
          </a:p>
        </p:txBody>
      </p:sp>
    </p:spTree>
    <p:extLst>
      <p:ext uri="{BB962C8B-B14F-4D97-AF65-F5344CB8AC3E}">
        <p14:creationId xmlns:p14="http://schemas.microsoft.com/office/powerpoint/2010/main" val="4284024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anna@utviklingsfondet.n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utviklingsfondet.n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Utviklingsfondet/videos/1015477688990095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1" kern="1200" dirty="0" smtClean="0">
                <a:solidFill>
                  <a:schemeClr val="tx1"/>
                </a:solidFill>
                <a:effectLst/>
                <a:latin typeface="+mn-lt"/>
                <a:ea typeface="+mn-ea"/>
                <a:cs typeface="+mn-cs"/>
              </a:rPr>
              <a:t>Til deg som skal holde denne presentasjonen: </a:t>
            </a:r>
            <a:r>
              <a:rPr lang="nb-NO" sz="1200" i="1" kern="1200" dirty="0" smtClean="0">
                <a:solidFill>
                  <a:schemeClr val="tx1"/>
                </a:solidFill>
                <a:effectLst/>
                <a:latin typeface="+mn-lt"/>
                <a:ea typeface="+mn-ea"/>
                <a:cs typeface="+mn-cs"/>
              </a:rPr>
              <a:t>I denne malen finner du et fullstendig manus for en presentasjon om Utviklingsfondet og vårt arbeid i Guatemala, som er fokusland</a:t>
            </a:r>
            <a:r>
              <a:rPr lang="nb-NO" sz="1200" i="1" kern="1200" baseline="0" dirty="0" smtClean="0">
                <a:solidFill>
                  <a:schemeClr val="tx1"/>
                </a:solidFill>
                <a:effectLst/>
                <a:latin typeface="+mn-lt"/>
                <a:ea typeface="+mn-ea"/>
                <a:cs typeface="+mn-cs"/>
              </a:rPr>
              <a:t> </a:t>
            </a:r>
            <a:r>
              <a:rPr lang="nb-NO" sz="1200" i="1" kern="1200" dirty="0" smtClean="0">
                <a:solidFill>
                  <a:schemeClr val="tx1"/>
                </a:solidFill>
                <a:effectLst/>
                <a:latin typeface="+mn-lt"/>
                <a:ea typeface="+mn-ea"/>
                <a:cs typeface="+mn-cs"/>
              </a:rPr>
              <a:t>for Norges Bygdekvinnelags internasjonale arbeid. Du kan med fordel tilpasse det og gjøre det på ditt eget språk, men det er viktig at hovedpoengene forblir de samme </a:t>
            </a:r>
            <a:r>
              <a:rPr lang="nb-NO" sz="1200" i="1" kern="1200" dirty="0" smtClean="0">
                <a:solidFill>
                  <a:schemeClr val="tx1"/>
                </a:solidFill>
                <a:effectLst/>
                <a:latin typeface="+mn-lt"/>
                <a:ea typeface="+mn-ea"/>
                <a:cs typeface="+mn-cs"/>
                <a:sym typeface="Wingdings" panose="05000000000000000000" pitchFamily="2" charset="2"/>
              </a:rPr>
              <a:t></a:t>
            </a:r>
            <a:r>
              <a:rPr lang="nb-NO" sz="1200" i="1" kern="1200" dirty="0" smtClean="0">
                <a:solidFill>
                  <a:schemeClr val="tx1"/>
                </a:solidFill>
                <a:effectLst/>
                <a:latin typeface="+mn-lt"/>
                <a:ea typeface="+mn-ea"/>
                <a:cs typeface="+mn-cs"/>
              </a:rPr>
              <a:t> Lykke til! Dersom du skulle få spørsmål som du ikke kan svare på, er det fint om du noterer spørsmålene ned og sier at du skal finne ut av det, så er det bare å ta kontakt med oss på </a:t>
            </a:r>
            <a:r>
              <a:rPr lang="nb-NO" sz="1200" i="1" u="sng" kern="1200" dirty="0" smtClean="0">
                <a:solidFill>
                  <a:schemeClr val="tx1"/>
                </a:solidFill>
                <a:effectLst/>
                <a:latin typeface="+mn-lt"/>
                <a:ea typeface="+mn-ea"/>
                <a:cs typeface="+mn-cs"/>
                <a:hlinkClick r:id="rId3"/>
              </a:rPr>
              <a:t>anna@utviklingsfondet.no</a:t>
            </a:r>
            <a:r>
              <a:rPr lang="nb-NO" sz="1200" i="1" kern="1200" dirty="0" smtClean="0">
                <a:solidFill>
                  <a:schemeClr val="tx1"/>
                </a:solidFill>
                <a:effectLst/>
                <a:latin typeface="+mn-lt"/>
                <a:ea typeface="+mn-ea"/>
                <a:cs typeface="+mn-cs"/>
              </a:rPr>
              <a:t>, så hjelper vi deg. Bildene i presentasjonen er tatt av Harald Herland, Applaus </a:t>
            </a:r>
            <a:r>
              <a:rPr lang="nb-NO" sz="1200" i="1" kern="1200" dirty="0" err="1" smtClean="0">
                <a:solidFill>
                  <a:schemeClr val="tx1"/>
                </a:solidFill>
                <a:effectLst/>
                <a:latin typeface="+mn-lt"/>
                <a:ea typeface="+mn-ea"/>
                <a:cs typeface="+mn-cs"/>
              </a:rPr>
              <a:t>film&amp;TV</a:t>
            </a:r>
            <a:r>
              <a:rPr lang="nb-NO" sz="1200" i="1" kern="1200" dirty="0" smtClean="0">
                <a:solidFill>
                  <a:schemeClr val="tx1"/>
                </a:solidFill>
                <a:effectLst/>
                <a:latin typeface="+mn-lt"/>
                <a:ea typeface="+mn-ea"/>
                <a:cs typeface="+mn-cs"/>
              </a:rPr>
              <a:t> (gjelder lysbilde 1-4, 7, 9-10 &amp; 15). </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C0073ABE-83ED-47CF-88DD-C4549965501C}" type="slidenum">
              <a:rPr lang="nb-NO" smtClean="0"/>
              <a:t>1</a:t>
            </a:fld>
            <a:endParaRPr lang="nb-NO"/>
          </a:p>
        </p:txBody>
      </p:sp>
    </p:spTree>
    <p:extLst>
      <p:ext uri="{BB962C8B-B14F-4D97-AF65-F5344CB8AC3E}">
        <p14:creationId xmlns:p14="http://schemas.microsoft.com/office/powerpoint/2010/main" val="3280935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Nær halvparten av</a:t>
            </a:r>
            <a:r>
              <a:rPr lang="nb-NO" sz="1200" kern="1200" dirty="0" smtClean="0">
                <a:solidFill>
                  <a:schemeClr val="tx1"/>
                </a:solidFill>
                <a:effectLst/>
                <a:latin typeface="+mn-lt"/>
                <a:ea typeface="+mn-ea"/>
                <a:cs typeface="+mn-cs"/>
              </a:rPr>
              <a:t> befolkningen i Guatemala tilhører urfolksgruppen Maya, og opplever fortsatt diskriminering, fattigdom og mangel på rettigheter i praksis. De møter liten respekt for egne verdier og måter å leve på. At de har andre språk er ingen fordel. Mange kvinner blir dobbelt diskriminert, både fordi de er kvinner og fordi de er urfolk.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Samtidig er det viktig å poengtere at kvinner er viktige bærere av både kultur, tradisjoner og kunnskap. Derfor jobber Utviklingsfondet med å integrere mayakulturen i sitt arbeid på bakken i Guatemala. Organisasjonene som Utviklingsfondet jobber sammen med bruker aktivt lokale språk, slik som </a:t>
            </a:r>
            <a:r>
              <a:rPr lang="nb-NO" sz="1200" kern="1200" dirty="0" err="1" smtClean="0">
                <a:solidFill>
                  <a:schemeClr val="tx1"/>
                </a:solidFill>
                <a:effectLst/>
                <a:latin typeface="+mn-lt"/>
                <a:ea typeface="+mn-ea"/>
                <a:cs typeface="+mn-cs"/>
              </a:rPr>
              <a:t>Quiche</a:t>
            </a:r>
            <a:r>
              <a:rPr lang="nb-NO" sz="1200" kern="1200" dirty="0" smtClean="0">
                <a:solidFill>
                  <a:schemeClr val="tx1"/>
                </a:solidFill>
                <a:effectLst/>
                <a:latin typeface="+mn-lt"/>
                <a:ea typeface="+mn-ea"/>
                <a:cs typeface="+mn-cs"/>
              </a:rPr>
              <a:t> og </a:t>
            </a:r>
            <a:r>
              <a:rPr lang="nb-NO" sz="1200" kern="1200" dirty="0" err="1" smtClean="0">
                <a:solidFill>
                  <a:schemeClr val="tx1"/>
                </a:solidFill>
                <a:effectLst/>
                <a:latin typeface="+mn-lt"/>
                <a:ea typeface="+mn-ea"/>
                <a:cs typeface="+mn-cs"/>
              </a:rPr>
              <a:t>Mayamam</a:t>
            </a:r>
            <a:r>
              <a:rPr lang="nb-NO" sz="1200" kern="1200" dirty="0" smtClean="0">
                <a:solidFill>
                  <a:schemeClr val="tx1"/>
                </a:solidFill>
                <a:effectLst/>
                <a:latin typeface="+mn-lt"/>
                <a:ea typeface="+mn-ea"/>
                <a:cs typeface="+mn-cs"/>
              </a:rPr>
              <a:t>, og er med på å bygge opp stolthet rundt identitet. I tillegg jobber Utviklingsfondet politisk for å styrke mayafolkets rettigheter. </a:t>
            </a:r>
          </a:p>
        </p:txBody>
      </p:sp>
      <p:sp>
        <p:nvSpPr>
          <p:cNvPr id="4" name="Plassholder for lysbildenummer 3"/>
          <p:cNvSpPr>
            <a:spLocks noGrp="1"/>
          </p:cNvSpPr>
          <p:nvPr>
            <p:ph type="sldNum" sz="quarter" idx="10"/>
          </p:nvPr>
        </p:nvSpPr>
        <p:spPr/>
        <p:txBody>
          <a:bodyPr/>
          <a:lstStyle/>
          <a:p>
            <a:fld id="{C0073ABE-83ED-47CF-88DD-C4549965501C}" type="slidenum">
              <a:rPr lang="nb-NO" smtClean="0"/>
              <a:t>10</a:t>
            </a:fld>
            <a:endParaRPr lang="nb-NO"/>
          </a:p>
        </p:txBody>
      </p:sp>
    </p:spTree>
    <p:extLst>
      <p:ext uri="{BB962C8B-B14F-4D97-AF65-F5344CB8AC3E}">
        <p14:creationId xmlns:p14="http://schemas.microsoft.com/office/powerpoint/2010/main" val="3690531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I løpet av</a:t>
            </a:r>
            <a:r>
              <a:rPr lang="nb-NO" sz="1200" kern="1200" dirty="0" smtClean="0">
                <a:solidFill>
                  <a:schemeClr val="tx1"/>
                </a:solidFill>
                <a:effectLst/>
                <a:latin typeface="+mn-lt"/>
                <a:ea typeface="+mn-ea"/>
                <a:cs typeface="+mn-cs"/>
              </a:rPr>
              <a:t> den treårige prosjektperioden vil det bli arrangert en medlemstur til Guatemala. I tillegg finnes det mange muligheter hva gjelder håndarbeid og kulturarv. I Guatemala sitter lokalbefolkningen og urbefolkningen på mye tradisjonell kunnskap både når det gjelder ressursutnyttelse, håndarbeid og matkultur. Dette vil det være spennende å utforske videre. Det vil f.eks. være muligheter for å selge produkter som er laget av kvinnene i Guatemala. I tillegg vil alle medlemmer</a:t>
            </a:r>
            <a:r>
              <a:rPr lang="nb-NO" sz="1200" kern="1200" baseline="0" dirty="0" smtClean="0">
                <a:solidFill>
                  <a:schemeClr val="tx1"/>
                </a:solidFill>
                <a:effectLst/>
                <a:latin typeface="+mn-lt"/>
                <a:ea typeface="+mn-ea"/>
                <a:cs typeface="+mn-cs"/>
              </a:rPr>
              <a:t> i Norges Bygdekvinnelag</a:t>
            </a:r>
            <a:r>
              <a:rPr lang="nb-NO" sz="1200" kern="1200" dirty="0" smtClean="0">
                <a:solidFill>
                  <a:schemeClr val="tx1"/>
                </a:solidFill>
                <a:effectLst/>
                <a:latin typeface="+mn-lt"/>
                <a:ea typeface="+mn-ea"/>
                <a:cs typeface="+mn-cs"/>
              </a:rPr>
              <a:t> få følge arbeidet som blir gjort i Guatemala tett, f.eks. gjennom artikler i Bygdekvinner. </a:t>
            </a:r>
          </a:p>
        </p:txBody>
      </p:sp>
      <p:sp>
        <p:nvSpPr>
          <p:cNvPr id="4" name="Plassholder for lysbildenummer 3"/>
          <p:cNvSpPr>
            <a:spLocks noGrp="1"/>
          </p:cNvSpPr>
          <p:nvPr>
            <p:ph type="sldNum" sz="quarter" idx="10"/>
          </p:nvPr>
        </p:nvSpPr>
        <p:spPr/>
        <p:txBody>
          <a:bodyPr/>
          <a:lstStyle/>
          <a:p>
            <a:fld id="{C0073ABE-83ED-47CF-88DD-C4549965501C}" type="slidenum">
              <a:rPr lang="nb-NO" smtClean="0"/>
              <a:t>11</a:t>
            </a:fld>
            <a:endParaRPr lang="nb-NO"/>
          </a:p>
        </p:txBody>
      </p:sp>
    </p:spTree>
    <p:extLst>
      <p:ext uri="{BB962C8B-B14F-4D97-AF65-F5344CB8AC3E}">
        <p14:creationId xmlns:p14="http://schemas.microsoft.com/office/powerpoint/2010/main" val="1483714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1" dirty="0" smtClean="0"/>
              <a:t>Eksempel</a:t>
            </a:r>
            <a:r>
              <a:rPr lang="nb-NO" b="0" i="1" baseline="0" dirty="0" smtClean="0"/>
              <a:t> på håndverkstradisjoner: </a:t>
            </a:r>
            <a:r>
              <a:rPr lang="nb-NO" i="1" dirty="0" smtClean="0"/>
              <a:t>Mange av kvinnene som Utviklingsfondet jobber sammen med er engasjert i håndarbeid  - spesielt veving.</a:t>
            </a:r>
            <a:endParaRPr lang="nb-NO" b="0" i="1" dirty="0"/>
          </a:p>
        </p:txBody>
      </p:sp>
      <p:sp>
        <p:nvSpPr>
          <p:cNvPr id="4" name="Plassholder for lysbildenummer 3"/>
          <p:cNvSpPr>
            <a:spLocks noGrp="1"/>
          </p:cNvSpPr>
          <p:nvPr>
            <p:ph type="sldNum" sz="quarter" idx="10"/>
          </p:nvPr>
        </p:nvSpPr>
        <p:spPr/>
        <p:txBody>
          <a:bodyPr/>
          <a:lstStyle/>
          <a:p>
            <a:fld id="{C0073ABE-83ED-47CF-88DD-C4549965501C}" type="slidenum">
              <a:rPr lang="nb-NO" smtClean="0"/>
              <a:t>12</a:t>
            </a:fld>
            <a:endParaRPr lang="nb-NO"/>
          </a:p>
        </p:txBody>
      </p:sp>
    </p:spTree>
    <p:extLst>
      <p:ext uri="{BB962C8B-B14F-4D97-AF65-F5344CB8AC3E}">
        <p14:creationId xmlns:p14="http://schemas.microsoft.com/office/powerpoint/2010/main" val="2918712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smtClean="0">
                <a:latin typeface="+mn-lt"/>
              </a:rPr>
              <a:t>Eksempler på håndverksprodukter. Alice i bildet til høyre er programkoordinator for Mellom-Amerika i Utviklingsfondet, og var på reise til Guatemala i oktober 2018. </a:t>
            </a:r>
          </a:p>
        </p:txBody>
      </p:sp>
      <p:sp>
        <p:nvSpPr>
          <p:cNvPr id="4" name="Plassholder for lysbildenummer 3"/>
          <p:cNvSpPr>
            <a:spLocks noGrp="1"/>
          </p:cNvSpPr>
          <p:nvPr>
            <p:ph type="sldNum" sz="quarter" idx="10"/>
          </p:nvPr>
        </p:nvSpPr>
        <p:spPr/>
        <p:txBody>
          <a:bodyPr/>
          <a:lstStyle/>
          <a:p>
            <a:fld id="{C0073ABE-83ED-47CF-88DD-C4549965501C}" type="slidenum">
              <a:rPr lang="nb-NO" smtClean="0"/>
              <a:t>13</a:t>
            </a:fld>
            <a:endParaRPr lang="nb-NO"/>
          </a:p>
        </p:txBody>
      </p:sp>
    </p:spTree>
    <p:extLst>
      <p:ext uri="{BB962C8B-B14F-4D97-AF65-F5344CB8AC3E}">
        <p14:creationId xmlns:p14="http://schemas.microsoft.com/office/powerpoint/2010/main" val="3246059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smtClean="0"/>
              <a:t>Eksempel på mattradisjoner</a:t>
            </a:r>
            <a:r>
              <a:rPr lang="nb-NO" i="1" baseline="0" dirty="0" smtClean="0"/>
              <a:t>. </a:t>
            </a:r>
            <a:r>
              <a:rPr lang="nb-NO" i="1" dirty="0" smtClean="0"/>
              <a:t>To kvinner som lager </a:t>
            </a:r>
            <a:r>
              <a:rPr lang="nb-NO" i="1" dirty="0" err="1" smtClean="0"/>
              <a:t>maistortillas</a:t>
            </a:r>
            <a:r>
              <a:rPr lang="nb-NO" i="1" dirty="0" smtClean="0"/>
              <a:t>, den typen brød som spises til alle måltider. </a:t>
            </a:r>
          </a:p>
          <a:p>
            <a:endParaRPr lang="nb-NO" i="1" dirty="0"/>
          </a:p>
        </p:txBody>
      </p:sp>
      <p:sp>
        <p:nvSpPr>
          <p:cNvPr id="4" name="Plassholder for lysbildenummer 3"/>
          <p:cNvSpPr>
            <a:spLocks noGrp="1"/>
          </p:cNvSpPr>
          <p:nvPr>
            <p:ph type="sldNum" sz="quarter" idx="10"/>
          </p:nvPr>
        </p:nvSpPr>
        <p:spPr/>
        <p:txBody>
          <a:bodyPr/>
          <a:lstStyle/>
          <a:p>
            <a:fld id="{C0073ABE-83ED-47CF-88DD-C4549965501C}" type="slidenum">
              <a:rPr lang="nb-NO" smtClean="0"/>
              <a:t>14</a:t>
            </a:fld>
            <a:endParaRPr lang="nb-NO"/>
          </a:p>
        </p:txBody>
      </p:sp>
    </p:spTree>
    <p:extLst>
      <p:ext uri="{BB962C8B-B14F-4D97-AF65-F5344CB8AC3E}">
        <p14:creationId xmlns:p14="http://schemas.microsoft.com/office/powerpoint/2010/main" val="2079809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Vi håper at</a:t>
            </a:r>
            <a:r>
              <a:rPr lang="nb-NO" sz="1200" kern="1200" dirty="0" smtClean="0">
                <a:solidFill>
                  <a:schemeClr val="tx1"/>
                </a:solidFill>
                <a:effectLst/>
                <a:latin typeface="+mn-lt"/>
                <a:ea typeface="+mn-ea"/>
                <a:cs typeface="+mn-cs"/>
              </a:rPr>
              <a:t> alle lokallagene ønsker å samle inn midler til prosjektet. For Utviklingsfondet er støttespillere og samarbeidspartnere som Norges Bygdekvinnelag en forutsetning for at de skal kunne utføre sitt arbeid. Og husk at alle bidrag teller! Lokallag har tidligere år både har donert overskudd av utlodning, kakesalg eller andre aktiviteter i forbindelse med årsmøte eller andre hendelser i lokallaget.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Guatemala-prosjektets</a:t>
            </a:r>
            <a:r>
              <a:rPr lang="nb-NO" sz="1200" kern="1200" baseline="0" dirty="0" smtClean="0">
                <a:solidFill>
                  <a:schemeClr val="tx1"/>
                </a:solidFill>
                <a:effectLst/>
                <a:latin typeface="+mn-lt"/>
                <a:ea typeface="+mn-ea"/>
                <a:cs typeface="+mn-cs"/>
              </a:rPr>
              <a:t> kontonummer er vist på bildet her. </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C0073ABE-83ED-47CF-88DD-C4549965501C}" type="slidenum">
              <a:rPr lang="nb-NO" smtClean="0"/>
              <a:t>15</a:t>
            </a:fld>
            <a:endParaRPr lang="nb-NO"/>
          </a:p>
        </p:txBody>
      </p:sp>
    </p:spTree>
    <p:extLst>
      <p:ext uri="{BB962C8B-B14F-4D97-AF65-F5344CB8AC3E}">
        <p14:creationId xmlns:p14="http://schemas.microsoft.com/office/powerpoint/2010/main" val="1412576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For å følge</a:t>
            </a:r>
            <a:r>
              <a:rPr lang="nb-NO" sz="1200" kern="1200" dirty="0" smtClean="0">
                <a:solidFill>
                  <a:schemeClr val="tx1"/>
                </a:solidFill>
                <a:effectLst/>
                <a:latin typeface="+mn-lt"/>
                <a:ea typeface="+mn-ea"/>
                <a:cs typeface="+mn-cs"/>
              </a:rPr>
              <a:t> med på Utviklingsfondets arbeid utover samarbeidet med Norges Bygdekvinnelag, er det mulig å melde seg på nyhetsbrev på deres nettside </a:t>
            </a:r>
            <a:r>
              <a:rPr lang="nb-NO" sz="1200" u="sng" kern="1200" dirty="0" smtClean="0">
                <a:solidFill>
                  <a:schemeClr val="tx1"/>
                </a:solidFill>
                <a:effectLst/>
                <a:latin typeface="+mn-lt"/>
                <a:ea typeface="+mn-ea"/>
                <a:cs typeface="+mn-cs"/>
                <a:hlinkClick r:id="rId3"/>
              </a:rPr>
              <a:t>www.utviklingsfondet.no</a:t>
            </a:r>
            <a:r>
              <a:rPr lang="nb-NO" sz="1200" kern="1200" dirty="0" smtClean="0">
                <a:solidFill>
                  <a:schemeClr val="tx1"/>
                </a:solidFill>
                <a:effectLst/>
                <a:latin typeface="+mn-lt"/>
                <a:ea typeface="+mn-ea"/>
                <a:cs typeface="+mn-cs"/>
              </a:rPr>
              <a:t>. De har også </a:t>
            </a:r>
            <a:r>
              <a:rPr lang="nb-NO" sz="1200" kern="1200" dirty="0" err="1" smtClean="0">
                <a:solidFill>
                  <a:schemeClr val="tx1"/>
                </a:solidFill>
                <a:effectLst/>
                <a:latin typeface="+mn-lt"/>
                <a:ea typeface="+mn-ea"/>
                <a:cs typeface="+mn-cs"/>
              </a:rPr>
              <a:t>Facebook</a:t>
            </a:r>
            <a:r>
              <a:rPr lang="nb-NO" sz="1200" kern="1200" dirty="0" smtClean="0">
                <a:solidFill>
                  <a:schemeClr val="tx1"/>
                </a:solidFill>
                <a:effectLst/>
                <a:latin typeface="+mn-lt"/>
                <a:ea typeface="+mn-ea"/>
                <a:cs typeface="+mn-cs"/>
              </a:rPr>
              <a:t>-side og konto på </a:t>
            </a:r>
            <a:r>
              <a:rPr lang="nb-NO" sz="1200" kern="1200" dirty="0" err="1" smtClean="0">
                <a:solidFill>
                  <a:schemeClr val="tx1"/>
                </a:solidFill>
                <a:effectLst/>
                <a:latin typeface="+mn-lt"/>
                <a:ea typeface="+mn-ea"/>
                <a:cs typeface="+mn-cs"/>
              </a:rPr>
              <a:t>Twitter</a:t>
            </a:r>
            <a:r>
              <a:rPr lang="nb-NO" sz="1200" kern="1200" dirty="0" smtClean="0">
                <a:solidFill>
                  <a:schemeClr val="tx1"/>
                </a:solidFill>
                <a:effectLst/>
                <a:latin typeface="+mn-lt"/>
                <a:ea typeface="+mn-ea"/>
                <a:cs typeface="+mn-cs"/>
              </a:rPr>
              <a:t> og </a:t>
            </a:r>
            <a:r>
              <a:rPr lang="nb-NO" sz="1200" kern="1200" dirty="0" err="1" smtClean="0">
                <a:solidFill>
                  <a:schemeClr val="tx1"/>
                </a:solidFill>
                <a:effectLst/>
                <a:latin typeface="+mn-lt"/>
                <a:ea typeface="+mn-ea"/>
                <a:cs typeface="+mn-cs"/>
              </a:rPr>
              <a:t>Instagram</a:t>
            </a:r>
            <a:r>
              <a:rPr lang="nb-NO" sz="1200" kern="1200" dirty="0" smtClean="0">
                <a:solidFill>
                  <a:schemeClr val="tx1"/>
                </a:solidFill>
                <a:effectLst/>
                <a:latin typeface="+mn-lt"/>
                <a:ea typeface="+mn-ea"/>
                <a:cs typeface="+mn-cs"/>
              </a:rPr>
              <a:t> (@utviklingsfondet). </a:t>
            </a:r>
          </a:p>
        </p:txBody>
      </p:sp>
      <p:sp>
        <p:nvSpPr>
          <p:cNvPr id="4" name="Plassholder for lysbildenummer 3"/>
          <p:cNvSpPr>
            <a:spLocks noGrp="1"/>
          </p:cNvSpPr>
          <p:nvPr>
            <p:ph type="sldNum" sz="quarter" idx="10"/>
          </p:nvPr>
        </p:nvSpPr>
        <p:spPr/>
        <p:txBody>
          <a:bodyPr/>
          <a:lstStyle/>
          <a:p>
            <a:fld id="{C0073ABE-83ED-47CF-88DD-C4549965501C}" type="slidenum">
              <a:rPr lang="nb-NO" smtClean="0"/>
              <a:t>16</a:t>
            </a:fld>
            <a:endParaRPr lang="nb-NO"/>
          </a:p>
        </p:txBody>
      </p:sp>
    </p:spTree>
    <p:extLst>
      <p:ext uri="{BB962C8B-B14F-4D97-AF65-F5344CB8AC3E}">
        <p14:creationId xmlns:p14="http://schemas.microsoft.com/office/powerpoint/2010/main" val="1456119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Utviklingsfondet har i </a:t>
            </a:r>
            <a:r>
              <a:rPr lang="nb-NO" sz="1200" kern="1200" dirty="0" smtClean="0">
                <a:solidFill>
                  <a:schemeClr val="tx1"/>
                </a:solidFill>
                <a:effectLst/>
                <a:latin typeface="+mn-lt"/>
                <a:ea typeface="+mn-ea"/>
                <a:cs typeface="+mn-cs"/>
              </a:rPr>
              <a:t>2019 invitert Norges Bygdekvinnelag, Norges Bondelag og Norges Bygdeungdomslag til å sette ekstra fokus på klimaendringer og matproduksjon gjennom året. Her kan alle lagene i Norges Bygdeungdomslag ha arrangementer, enten alene eller i samarbeid med de andre organisasjonene, hvor man tar opp temaer knyttet til klima og mat – gjerne med et ekstra fokus på Guatemala.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Mer</a:t>
            </a:r>
            <a:r>
              <a:rPr lang="nb-NO" sz="1200" kern="1200" baseline="0" dirty="0" smtClean="0">
                <a:solidFill>
                  <a:schemeClr val="tx1"/>
                </a:solidFill>
                <a:effectLst/>
                <a:latin typeface="+mn-lt"/>
                <a:ea typeface="+mn-ea"/>
                <a:cs typeface="+mn-cs"/>
              </a:rPr>
              <a:t> informasjon, tips på aktiviteter og flere ressurser finnes på organisasjonssidene på bygdekvinnelaget.no. Det går også bra at ta direkte kontakt med Anna Karlsson som er ansvarlig for prosjektet i Utviklingsfondet på anna@utviklingsfondet.no.</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C0073ABE-83ED-47CF-88DD-C4549965501C}" type="slidenum">
              <a:rPr lang="nb-NO" smtClean="0"/>
              <a:t>17</a:t>
            </a:fld>
            <a:endParaRPr lang="nb-NO"/>
          </a:p>
        </p:txBody>
      </p:sp>
    </p:spTree>
    <p:extLst>
      <p:ext uri="{BB962C8B-B14F-4D97-AF65-F5344CB8AC3E}">
        <p14:creationId xmlns:p14="http://schemas.microsoft.com/office/powerpoint/2010/main" val="228467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Utviklingsfondet jobber for</a:t>
            </a:r>
            <a:r>
              <a:rPr lang="nb-NO" sz="1200" kern="1200" dirty="0" smtClean="0">
                <a:solidFill>
                  <a:schemeClr val="tx1"/>
                </a:solidFill>
                <a:effectLst/>
                <a:latin typeface="+mn-lt"/>
                <a:ea typeface="+mn-ea"/>
                <a:cs typeface="+mn-cs"/>
              </a:rPr>
              <a:t> å bekjempe sult og fattigdom. Målet med norsk bistand er å avskaffe fattigdom. Utviklingsfondet bidrar til å oppnå dette målet ved å arbeide for at fattige mennesker på landsbygda i utviklingsland får nok og sunn mat, bedre økonomi, er godt rustet i møtet med klimaendringer og kriser, og får økt makt og innflytelse over egne liv.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Hvert år når Utviklingsfondet ut til en halv million mennesker i Afrika, Asia og Mellom-Amerika (Etiopia, Somalia, Malawi, Mosambik, Nepal</a:t>
            </a:r>
            <a:r>
              <a:rPr lang="nb-NO" sz="1200" kern="1200" baseline="0" dirty="0" smtClean="0">
                <a:solidFill>
                  <a:schemeClr val="tx1"/>
                </a:solidFill>
                <a:effectLst/>
                <a:latin typeface="+mn-lt"/>
                <a:ea typeface="+mn-ea"/>
                <a:cs typeface="+mn-cs"/>
              </a:rPr>
              <a:t> og </a:t>
            </a:r>
            <a:r>
              <a:rPr lang="nb-NO" sz="1200" kern="1200" dirty="0" smtClean="0">
                <a:solidFill>
                  <a:schemeClr val="tx1"/>
                </a:solidFill>
                <a:effectLst/>
                <a:latin typeface="+mn-lt"/>
                <a:ea typeface="+mn-ea"/>
                <a:cs typeface="+mn-cs"/>
              </a:rPr>
              <a:t>Guatemala).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Sammenhengen mellom mat, miljø og utvikling er tydelig. Mange av verdens fattige mennesker er </a:t>
            </a:r>
            <a:r>
              <a:rPr lang="nb-NO" sz="1200" kern="1200" baseline="0" dirty="0" smtClean="0">
                <a:solidFill>
                  <a:schemeClr val="tx1"/>
                </a:solidFill>
                <a:effectLst/>
                <a:latin typeface="+mn-lt"/>
                <a:ea typeface="+mn-ea"/>
                <a:cs typeface="+mn-cs"/>
              </a:rPr>
              <a:t>s</a:t>
            </a:r>
            <a:r>
              <a:rPr lang="nb-NO" sz="1200" kern="1200" dirty="0" smtClean="0">
                <a:solidFill>
                  <a:schemeClr val="tx1"/>
                </a:solidFill>
                <a:effectLst/>
                <a:latin typeface="+mn-lt"/>
                <a:ea typeface="+mn-ea"/>
                <a:cs typeface="+mn-cs"/>
              </a:rPr>
              <a:t>måbønder, som er avhengig e av det de selv dyrker for å få mat og tjene penger. Disse er spesielt utsatt for klimaendringer. Når flom og tørke rammer hyppigere og kraftigere enn tidligere, fører det til sult og enda mer fattigdom.  Klimaendringer påvirker alle mennesker over hele verden, men rammer de fattige hardest.</a:t>
            </a:r>
          </a:p>
        </p:txBody>
      </p:sp>
      <p:sp>
        <p:nvSpPr>
          <p:cNvPr id="4" name="Plassholder for lysbildenummer 3"/>
          <p:cNvSpPr>
            <a:spLocks noGrp="1"/>
          </p:cNvSpPr>
          <p:nvPr>
            <p:ph type="sldNum" sz="quarter" idx="10"/>
          </p:nvPr>
        </p:nvSpPr>
        <p:spPr/>
        <p:txBody>
          <a:bodyPr/>
          <a:lstStyle/>
          <a:p>
            <a:fld id="{C0073ABE-83ED-47CF-88DD-C4549965501C}" type="slidenum">
              <a:rPr lang="nb-NO" smtClean="0"/>
              <a:t>2</a:t>
            </a:fld>
            <a:endParaRPr lang="nb-NO"/>
          </a:p>
        </p:txBody>
      </p:sp>
    </p:spTree>
    <p:extLst>
      <p:ext uri="{BB962C8B-B14F-4D97-AF65-F5344CB8AC3E}">
        <p14:creationId xmlns:p14="http://schemas.microsoft.com/office/powerpoint/2010/main" val="279505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Utviklingsfondet er </a:t>
            </a:r>
            <a:r>
              <a:rPr lang="nb-NO" sz="1200" kern="1200" dirty="0" smtClean="0">
                <a:solidFill>
                  <a:schemeClr val="tx1"/>
                </a:solidFill>
                <a:effectLst/>
                <a:latin typeface="+mn-lt"/>
                <a:ea typeface="+mn-ea"/>
                <a:cs typeface="+mn-cs"/>
              </a:rPr>
              <a:t>Norges Bygdekvinnelags samarbeidspartner om internasjonalt arbeid. Norges Bygdekvinnelag og Utviklingsfondet inngikk i 2018 en treårig</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samarbeidsavtale. Norges Bygdekvinnelag skal støtte Utviklingsfondets arbeid økonomisk med 150 000 kroner årlig, og Norges Bygdekvinnelag vil i tillegg følge Utviklingsfondets arbeid med å fremme kvinners kår i Guatemala.</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Det finnes mange fellespunkter mellom Norges Bygdekvinnelag og kvinnene i Guatemala. Mange av kvinnene som Utviklingsfondet jobber sammen med er engasjert i håndarbeid – i hovedsak veving og brodering – og ikke minst tradisjonsmat og kultur. Dette har vært avgjørende for valget å fokusere på Utviklingsfondets prosjekter i Guatemala.</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I tillegg til pengeinnsamling vil det i avtaleperioden være muligheter for andre typer utvekslinger av både kultur, kunnskap og erfaring mellom bygdekvinner i begge </a:t>
            </a:r>
            <a:endParaRPr lang="nb-NO" dirty="0"/>
          </a:p>
        </p:txBody>
      </p:sp>
      <p:sp>
        <p:nvSpPr>
          <p:cNvPr id="4" name="Plassholder for lysbildenummer 3"/>
          <p:cNvSpPr>
            <a:spLocks noGrp="1"/>
          </p:cNvSpPr>
          <p:nvPr>
            <p:ph type="sldNum" sz="quarter" idx="10"/>
          </p:nvPr>
        </p:nvSpPr>
        <p:spPr/>
        <p:txBody>
          <a:bodyPr/>
          <a:lstStyle/>
          <a:p>
            <a:fld id="{C0073ABE-83ED-47CF-88DD-C4549965501C}" type="slidenum">
              <a:rPr lang="nb-NO" smtClean="0"/>
              <a:t>3</a:t>
            </a:fld>
            <a:endParaRPr lang="nb-NO"/>
          </a:p>
        </p:txBody>
      </p:sp>
    </p:spTree>
    <p:extLst>
      <p:ext uri="{BB962C8B-B14F-4D97-AF65-F5344CB8AC3E}">
        <p14:creationId xmlns:p14="http://schemas.microsoft.com/office/powerpoint/2010/main" val="306687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Guatemala er et</a:t>
            </a:r>
            <a:r>
              <a:rPr lang="nb-NO" sz="1200" kern="1200" dirty="0" smtClean="0">
                <a:solidFill>
                  <a:schemeClr val="tx1"/>
                </a:solidFill>
                <a:effectLst/>
                <a:latin typeface="+mn-lt"/>
                <a:ea typeface="+mn-ea"/>
                <a:cs typeface="+mn-cs"/>
              </a:rPr>
              <a:t> land med ekstrem høy grad av ulikhet mellom rik og fattig. FNs mat- og landbruksorganisasjon (FAO) anslår at over halvparten (53 prosent) av befolkningen lever i fattigdom. Blant urbefolkningen (de fleste er mayaer) er dette tallet så høyt som opptil 83 prosent.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Utviklingsfondet jobber i høylandet, sørvest i Guatemala (i områdene San Marcos, </a:t>
            </a:r>
            <a:r>
              <a:rPr lang="nb-NO" sz="1200" kern="1200" dirty="0" err="1" smtClean="0">
                <a:solidFill>
                  <a:schemeClr val="tx1"/>
                </a:solidFill>
                <a:effectLst/>
                <a:latin typeface="+mn-lt"/>
                <a:ea typeface="+mn-ea"/>
                <a:cs typeface="+mn-cs"/>
              </a:rPr>
              <a:t>Quiche</a:t>
            </a:r>
            <a:r>
              <a:rPr lang="nb-NO" sz="1200" kern="1200" dirty="0" smtClean="0">
                <a:solidFill>
                  <a:schemeClr val="tx1"/>
                </a:solidFill>
                <a:effectLst/>
                <a:latin typeface="+mn-lt"/>
                <a:ea typeface="+mn-ea"/>
                <a:cs typeface="+mn-cs"/>
              </a:rPr>
              <a:t> &amp; </a:t>
            </a:r>
            <a:r>
              <a:rPr lang="nb-NO" sz="1200" kern="1200" dirty="0" err="1" smtClean="0">
                <a:solidFill>
                  <a:schemeClr val="tx1"/>
                </a:solidFill>
                <a:effectLst/>
                <a:latin typeface="+mn-lt"/>
                <a:ea typeface="+mn-ea"/>
                <a:cs typeface="+mn-cs"/>
              </a:rPr>
              <a:t>Huehuetenango</a:t>
            </a:r>
            <a:r>
              <a:rPr lang="nb-NO" sz="1200" kern="1200" dirty="0" smtClean="0">
                <a:solidFill>
                  <a:schemeClr val="tx1"/>
                </a:solidFill>
                <a:effectLst/>
                <a:latin typeface="+mn-lt"/>
                <a:ea typeface="+mn-ea"/>
                <a:cs typeface="+mn-cs"/>
              </a:rPr>
              <a:t>). Det er her urfolk bor tettest, hvor klimaendringene gjør seg mest gjeldene, og hvor folk har dårlig tilgang til jord. I tillegg er lite utbygd infrastruktur i disse områdene.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Småskala landbruk er den absolutt viktigste næringen her. Men livet som småbonde er tøft. Familiene driver sine gårder på små jordlapper. Det er vanskelig å få tilgang til kreditt og lån, og det er mange som forlater landet eller som prøver å få seg jobb på store plantasjer i lavlandet. Dette påvirker både familiestruktur og barns oppvekstsvilkår. Mange har kanskje hørt om situasjonen i USA, hvor tusenvis av barn har blitt skilt fra sine foreldre på grensen mellom Mexico og USA. Mange av disse barna kommer fra Guatemala.</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I Guatemala er en høy andel av befolkningen feilernært. I Utviklingsfondets prosjektområder er så mange som 70 prosent av alle barn under fem år kronisk feilernærte.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Det pågår også en kamp for å ta vare på ulike mayaspråk, kultur og tradisjoner. Guatemala har en fortid med borgerkrig som det ikke har blitt tatt et ordentlig oppgjør med, og et svakt rettsvesen gjør at mange som utfører voldshandlinger og deltar i organisert kriminalitet ikke blir stilt for retten. Spesielt kvinner har dårlig tilgang til jord, og urfolksterritorier er under press fra private selskaper. Aktivister, journalister og menneskerettighetsforkjempere blir angrepet og til og med drept.</a:t>
            </a:r>
          </a:p>
        </p:txBody>
      </p:sp>
      <p:sp>
        <p:nvSpPr>
          <p:cNvPr id="4" name="Plassholder for lysbildenummer 3"/>
          <p:cNvSpPr>
            <a:spLocks noGrp="1"/>
          </p:cNvSpPr>
          <p:nvPr>
            <p:ph type="sldNum" sz="quarter" idx="10"/>
          </p:nvPr>
        </p:nvSpPr>
        <p:spPr/>
        <p:txBody>
          <a:bodyPr/>
          <a:lstStyle/>
          <a:p>
            <a:fld id="{C0073ABE-83ED-47CF-88DD-C4549965501C}" type="slidenum">
              <a:rPr lang="nb-NO" smtClean="0"/>
              <a:t>4</a:t>
            </a:fld>
            <a:endParaRPr lang="nb-NO"/>
          </a:p>
        </p:txBody>
      </p:sp>
    </p:spTree>
    <p:extLst>
      <p:ext uri="{BB962C8B-B14F-4D97-AF65-F5344CB8AC3E}">
        <p14:creationId xmlns:p14="http://schemas.microsoft.com/office/powerpoint/2010/main" val="264881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To viktige</a:t>
            </a:r>
            <a:r>
              <a:rPr lang="nb-NO" sz="1200" kern="1200" dirty="0" smtClean="0">
                <a:solidFill>
                  <a:schemeClr val="tx1"/>
                </a:solidFill>
                <a:effectLst/>
                <a:latin typeface="+mn-lt"/>
                <a:ea typeface="+mn-ea"/>
                <a:cs typeface="+mn-cs"/>
              </a:rPr>
              <a:t> </a:t>
            </a:r>
            <a:r>
              <a:rPr lang="nb-NO" sz="1200" b="1" kern="1200" dirty="0" smtClean="0">
                <a:solidFill>
                  <a:schemeClr val="tx1"/>
                </a:solidFill>
                <a:effectLst/>
                <a:latin typeface="+mn-lt"/>
                <a:ea typeface="+mn-ea"/>
                <a:cs typeface="+mn-cs"/>
              </a:rPr>
              <a:t>prinsipper</a:t>
            </a:r>
            <a:r>
              <a:rPr lang="nb-NO" sz="1200" kern="1200" dirty="0" smtClean="0">
                <a:solidFill>
                  <a:schemeClr val="tx1"/>
                </a:solidFill>
                <a:effectLst/>
                <a:latin typeface="+mn-lt"/>
                <a:ea typeface="+mn-ea"/>
                <a:cs typeface="+mn-cs"/>
              </a:rPr>
              <a:t> i Utviklingsfondets arbeid i Guatemala er lokal forankring og langsiktighet.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Utviklingsfondet jobber sammen med lokale partnerorganisasjoner med solid erfaring og lokalkunnskap.  Lokale organisasjoner kjenner forholdene, finner løsningene, og gjør jobben sammen med lokalbefolkningen. Utviklingsfondet er hele tiden med som en faglig støttespiller i utforming og gjennomføring av prosjektene.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Utvikling tar tid, og det er derfor svært viktig å ha langsiktige samarbeid med partnerorganisasjonene. Dette gir forutsigbarhet og varige resultater.</a:t>
            </a:r>
          </a:p>
        </p:txBody>
      </p:sp>
      <p:sp>
        <p:nvSpPr>
          <p:cNvPr id="4" name="Plassholder for lysbildenummer 3"/>
          <p:cNvSpPr>
            <a:spLocks noGrp="1"/>
          </p:cNvSpPr>
          <p:nvPr>
            <p:ph type="sldNum" sz="quarter" idx="10"/>
          </p:nvPr>
        </p:nvSpPr>
        <p:spPr/>
        <p:txBody>
          <a:bodyPr/>
          <a:lstStyle/>
          <a:p>
            <a:fld id="{C0073ABE-83ED-47CF-88DD-C4549965501C}" type="slidenum">
              <a:rPr lang="nb-NO" smtClean="0"/>
              <a:t>5</a:t>
            </a:fld>
            <a:endParaRPr lang="nb-NO"/>
          </a:p>
        </p:txBody>
      </p:sp>
    </p:spTree>
    <p:extLst>
      <p:ext uri="{BB962C8B-B14F-4D97-AF65-F5344CB8AC3E}">
        <p14:creationId xmlns:p14="http://schemas.microsoft.com/office/powerpoint/2010/main" val="1520558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Opprinnelig så har</a:t>
            </a:r>
            <a:r>
              <a:rPr lang="nb-NO" sz="1200" kern="1200" dirty="0" smtClean="0">
                <a:solidFill>
                  <a:schemeClr val="tx1"/>
                </a:solidFill>
                <a:effectLst/>
                <a:latin typeface="+mn-lt"/>
                <a:ea typeface="+mn-ea"/>
                <a:cs typeface="+mn-cs"/>
              </a:rPr>
              <a:t> det vært tradisjon i Guatemala for å dyrke mange ulike plantesorter sammen. Denne tradisjonen har mange steder forvitret, og mange dyrker nå kun mais og bønner. Dette er ikke nok for å gi familien nok mat gjennom året.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En viktig del av arbeidet til Utviklingsfondet er derfor lokale frøbanker, som sikrer at familier får tilgang til såfrø av god kvalitet og lokalt tilpassede plantesorter. Dette gir en mer variert matproduksjon og bedre ernæring.</a:t>
            </a:r>
          </a:p>
        </p:txBody>
      </p:sp>
      <p:sp>
        <p:nvSpPr>
          <p:cNvPr id="4" name="Plassholder for lysbildenummer 3"/>
          <p:cNvSpPr>
            <a:spLocks noGrp="1"/>
          </p:cNvSpPr>
          <p:nvPr>
            <p:ph type="sldNum" sz="quarter" idx="10"/>
          </p:nvPr>
        </p:nvSpPr>
        <p:spPr/>
        <p:txBody>
          <a:bodyPr/>
          <a:lstStyle/>
          <a:p>
            <a:fld id="{C0073ABE-83ED-47CF-88DD-C4549965501C}" type="slidenum">
              <a:rPr lang="nb-NO" smtClean="0"/>
              <a:t>6</a:t>
            </a:fld>
            <a:endParaRPr lang="nb-NO"/>
          </a:p>
        </p:txBody>
      </p:sp>
    </p:spTree>
    <p:extLst>
      <p:ext uri="{BB962C8B-B14F-4D97-AF65-F5344CB8AC3E}">
        <p14:creationId xmlns:p14="http://schemas.microsoft.com/office/powerpoint/2010/main" val="376367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Til høyre i</a:t>
            </a:r>
            <a:r>
              <a:rPr lang="nb-NO" sz="1200" kern="1200" dirty="0" smtClean="0">
                <a:solidFill>
                  <a:schemeClr val="tx1"/>
                </a:solidFill>
                <a:effectLst/>
                <a:latin typeface="+mn-lt"/>
                <a:ea typeface="+mn-ea"/>
                <a:cs typeface="+mn-cs"/>
              </a:rPr>
              <a:t> dette bilder ser dere </a:t>
            </a:r>
            <a:r>
              <a:rPr lang="nb-NO" sz="1200" kern="1200" dirty="0" err="1" smtClean="0">
                <a:solidFill>
                  <a:schemeClr val="tx1"/>
                </a:solidFill>
                <a:effectLst/>
                <a:latin typeface="+mn-lt"/>
                <a:ea typeface="+mn-ea"/>
                <a:cs typeface="+mn-cs"/>
              </a:rPr>
              <a:t>Lucrecia</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Fabián</a:t>
            </a:r>
            <a:r>
              <a:rPr lang="nb-NO" sz="1200" kern="1200" dirty="0" smtClean="0">
                <a:solidFill>
                  <a:schemeClr val="tx1"/>
                </a:solidFill>
                <a:effectLst/>
                <a:latin typeface="+mn-lt"/>
                <a:ea typeface="+mn-ea"/>
                <a:cs typeface="+mn-cs"/>
              </a:rPr>
              <a:t> Pérez. Hun er medlem i den lokale frøbanken Utviklingsfondet har opprettet. I frøbanken har hun og familien hennes et trygt oppbevaringssted for såfrøet sitt, og hvis familien skulle miste avlingen sin et år så kan de låne nytt frø fra banken. </a:t>
            </a:r>
            <a:r>
              <a:rPr lang="nb-NO" sz="1200" kern="1200" dirty="0" err="1" smtClean="0">
                <a:solidFill>
                  <a:schemeClr val="tx1"/>
                </a:solidFill>
                <a:effectLst/>
                <a:latin typeface="+mn-lt"/>
                <a:ea typeface="+mn-ea"/>
                <a:cs typeface="+mn-cs"/>
              </a:rPr>
              <a:t>Frølånet</a:t>
            </a:r>
            <a:r>
              <a:rPr lang="nb-NO" sz="1200" kern="1200" dirty="0" smtClean="0">
                <a:solidFill>
                  <a:schemeClr val="tx1"/>
                </a:solidFill>
                <a:effectLst/>
                <a:latin typeface="+mn-lt"/>
                <a:ea typeface="+mn-ea"/>
                <a:cs typeface="+mn-cs"/>
              </a:rPr>
              <a:t> betales så tilbake i såfrø når neste avling er i hus. I tillegg til bøndenes frø tar banken også vare på frø fra lokale arter som står i fare for å bli utryddet. </a:t>
            </a:r>
          </a:p>
          <a:p>
            <a:r>
              <a:rPr lang="nb-NO" sz="1200" kern="1200" dirty="0" smtClean="0">
                <a:solidFill>
                  <a:schemeClr val="tx1"/>
                </a:solidFill>
                <a:effectLst/>
                <a:latin typeface="+mn-lt"/>
                <a:ea typeface="+mn-ea"/>
                <a:cs typeface="+mn-cs"/>
              </a:rPr>
              <a:t> </a:t>
            </a:r>
          </a:p>
          <a:p>
            <a:r>
              <a:rPr lang="nb-NO" sz="1200" i="1" kern="1200" dirty="0" smtClean="0">
                <a:solidFill>
                  <a:schemeClr val="tx1"/>
                </a:solidFill>
                <a:effectLst/>
                <a:latin typeface="+mn-lt"/>
                <a:ea typeface="+mn-ea"/>
                <a:cs typeface="+mn-cs"/>
              </a:rPr>
              <a:t>Her kan du gjerne vise denne korte videoen, om Utviklingsfondets arbeid med såfrøbanker i Guatemala: </a:t>
            </a:r>
            <a:r>
              <a:rPr lang="nb-NO" sz="1200" i="1" u="sng" kern="1200" dirty="0" smtClean="0">
                <a:solidFill>
                  <a:schemeClr val="tx1"/>
                </a:solidFill>
                <a:effectLst/>
                <a:latin typeface="+mn-lt"/>
                <a:ea typeface="+mn-ea"/>
                <a:cs typeface="+mn-cs"/>
                <a:hlinkClick r:id="rId3"/>
              </a:rPr>
              <a:t>https://www.facebook.com/Utviklingsfondet/videos/10154776889900951/</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C0073ABE-83ED-47CF-88DD-C4549965501C}" type="slidenum">
              <a:rPr lang="nb-NO" smtClean="0"/>
              <a:t>7</a:t>
            </a:fld>
            <a:endParaRPr lang="nb-NO"/>
          </a:p>
        </p:txBody>
      </p:sp>
    </p:spTree>
    <p:extLst>
      <p:ext uri="{BB962C8B-B14F-4D97-AF65-F5344CB8AC3E}">
        <p14:creationId xmlns:p14="http://schemas.microsoft.com/office/powerpoint/2010/main" val="9994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Mange kvinner i</a:t>
            </a:r>
            <a:r>
              <a:rPr lang="nb-NO" sz="1200" kern="1200" dirty="0" smtClean="0">
                <a:solidFill>
                  <a:schemeClr val="tx1"/>
                </a:solidFill>
                <a:effectLst/>
                <a:latin typeface="+mn-lt"/>
                <a:ea typeface="+mn-ea"/>
                <a:cs typeface="+mn-cs"/>
              </a:rPr>
              <a:t> Guatemala har få eller ingen mulighet til egen inntekt, og er dermed helt avhengig av mannen sin. I tillegg er det en utbredt mannskultur i Mellom-Amerika som gjør at mange kvinner opplever diskriminering og vold, og begrenset tilgang til skole og utdanning. Selv om kvinner aktivt jobber i landbruket har de ofte ikke rett til å eie land. Spesielt viktig er det derfor å styrke rettighetene og posisjonen til landets kvinner.</a:t>
            </a:r>
          </a:p>
        </p:txBody>
      </p:sp>
      <p:sp>
        <p:nvSpPr>
          <p:cNvPr id="4" name="Plassholder for lysbildenummer 3"/>
          <p:cNvSpPr>
            <a:spLocks noGrp="1"/>
          </p:cNvSpPr>
          <p:nvPr>
            <p:ph type="sldNum" sz="quarter" idx="10"/>
          </p:nvPr>
        </p:nvSpPr>
        <p:spPr/>
        <p:txBody>
          <a:bodyPr/>
          <a:lstStyle/>
          <a:p>
            <a:fld id="{C0073ABE-83ED-47CF-88DD-C4549965501C}" type="slidenum">
              <a:rPr lang="nb-NO" smtClean="0"/>
              <a:t>8</a:t>
            </a:fld>
            <a:endParaRPr lang="nb-NO"/>
          </a:p>
        </p:txBody>
      </p:sp>
    </p:spTree>
    <p:extLst>
      <p:ext uri="{BB962C8B-B14F-4D97-AF65-F5344CB8AC3E}">
        <p14:creationId xmlns:p14="http://schemas.microsoft.com/office/powerpoint/2010/main" val="33419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Gjennom samarbeidet vil </a:t>
            </a:r>
            <a:r>
              <a:rPr lang="nb-NO" sz="1200" kern="1200" dirty="0" smtClean="0">
                <a:solidFill>
                  <a:schemeClr val="tx1"/>
                </a:solidFill>
                <a:effectLst/>
                <a:latin typeface="+mn-lt"/>
                <a:ea typeface="+mn-ea"/>
                <a:cs typeface="+mn-cs"/>
              </a:rPr>
              <a:t>Norges Bygdekvinnelag også være med på å støtte organisering av bondekooperativ, kvinnegrupper og spare- og lånegrupper. Gjennom spare- og lånegruppene kan kvinnene etter hvert ta opp lån for å starte små bedrifter. Høyere inntekter til familien øker status og selvtillit for kvinnene, og gir økt økonomisk selvstendighet. I tillegg er spare- og lånegruppene en viktig arena for at kvinner kan møtes og diskutere utfordringer de møter i hverdagen. Kooperativer gjør at småbønder står sterkere i forhandlinger og kan få en bedre pris for varene sine. </a:t>
            </a:r>
          </a:p>
        </p:txBody>
      </p:sp>
      <p:sp>
        <p:nvSpPr>
          <p:cNvPr id="4" name="Plassholder for lysbildenummer 3"/>
          <p:cNvSpPr>
            <a:spLocks noGrp="1"/>
          </p:cNvSpPr>
          <p:nvPr>
            <p:ph type="sldNum" sz="quarter" idx="10"/>
          </p:nvPr>
        </p:nvSpPr>
        <p:spPr/>
        <p:txBody>
          <a:bodyPr/>
          <a:lstStyle/>
          <a:p>
            <a:fld id="{C0073ABE-83ED-47CF-88DD-C4549965501C}" type="slidenum">
              <a:rPr lang="nb-NO" smtClean="0"/>
              <a:t>9</a:t>
            </a:fld>
            <a:endParaRPr lang="nb-NO"/>
          </a:p>
        </p:txBody>
      </p:sp>
    </p:spTree>
    <p:extLst>
      <p:ext uri="{BB962C8B-B14F-4D97-AF65-F5344CB8AC3E}">
        <p14:creationId xmlns:p14="http://schemas.microsoft.com/office/powerpoint/2010/main" val="1095053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 Norsk">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774C880-3201-5042-9548-F4E5982BD6C9}"/>
              </a:ext>
            </a:extLst>
          </p:cNvPr>
          <p:cNvSpPr>
            <a:spLocks noGrp="1"/>
          </p:cNvSpPr>
          <p:nvPr>
            <p:ph type="ctrTitle" hasCustomPrompt="1"/>
          </p:nvPr>
        </p:nvSpPr>
        <p:spPr>
          <a:xfrm>
            <a:off x="1524000" y="1230891"/>
            <a:ext cx="9144000" cy="2170545"/>
          </a:xfrm>
        </p:spPr>
        <p:txBody>
          <a:bodyPr anchor="ctr"/>
          <a:lstStyle>
            <a:lvl1pPr algn="l">
              <a:defRPr sz="6000"/>
            </a:lvl1pPr>
          </a:lstStyle>
          <a:p>
            <a:r>
              <a:rPr lang="nb-NO" kern="0" dirty="0"/>
              <a:t>The </a:t>
            </a:r>
            <a:r>
              <a:rPr lang="nb-NO" kern="0" dirty="0" err="1"/>
              <a:t>presentation</a:t>
            </a:r>
            <a:r>
              <a:rPr lang="nb-NO" kern="0" dirty="0"/>
              <a:t> </a:t>
            </a:r>
            <a:r>
              <a:rPr lang="nb-NO" kern="0" dirty="0" err="1"/>
              <a:t>title</a:t>
            </a:r>
            <a:r>
              <a:rPr lang="nb-NO" kern="0" dirty="0"/>
              <a:t>.</a:t>
            </a:r>
            <a:endParaRPr lang="nb-NO" dirty="0"/>
          </a:p>
        </p:txBody>
      </p:sp>
      <p:pic>
        <p:nvPicPr>
          <p:cNvPr id="13" name="Picture 12">
            <a:extLst>
              <a:ext uri="{FF2B5EF4-FFF2-40B4-BE49-F238E27FC236}">
                <a16:creationId xmlns:a16="http://schemas.microsoft.com/office/drawing/2014/main" xmlns="" id="{62C36F57-C3B7-F549-A34B-416A71A650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4473" y="4798395"/>
            <a:ext cx="2336800" cy="495300"/>
          </a:xfrm>
          <a:prstGeom prst="rect">
            <a:avLst/>
          </a:prstGeom>
        </p:spPr>
      </p:pic>
      <p:sp>
        <p:nvSpPr>
          <p:cNvPr id="7" name="Subtitle 2">
            <a:extLst>
              <a:ext uri="{FF2B5EF4-FFF2-40B4-BE49-F238E27FC236}">
                <a16:creationId xmlns:a16="http://schemas.microsoft.com/office/drawing/2014/main" xmlns="" id="{D2969827-9AE1-F34C-8A60-2A04A4CF3144}"/>
              </a:ext>
            </a:extLst>
          </p:cNvPr>
          <p:cNvSpPr>
            <a:spLocks noGrp="1"/>
          </p:cNvSpPr>
          <p:nvPr>
            <p:ph type="subTitle" idx="1" hasCustomPrompt="1"/>
          </p:nvPr>
        </p:nvSpPr>
        <p:spPr>
          <a:xfrm>
            <a:off x="9132124" y="5091765"/>
            <a:ext cx="1535875" cy="201930"/>
          </a:xfrm>
        </p:spPr>
        <p:txBody>
          <a:bodyPr numCol="1">
            <a:normAutofit/>
          </a:bodyPr>
          <a:lstStyle>
            <a:lvl1pPr marL="0" indent="0" algn="r">
              <a:buNone/>
              <a:defRPr sz="1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Dato</a:t>
            </a:r>
          </a:p>
        </p:txBody>
      </p:sp>
    </p:spTree>
    <p:extLst>
      <p:ext uri="{BB962C8B-B14F-4D97-AF65-F5344CB8AC3E}">
        <p14:creationId xmlns:p14="http://schemas.microsoft.com/office/powerpoint/2010/main" val="315719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hapter Green">
    <p:bg>
      <p:bgPr>
        <a:solidFill>
          <a:srgbClr val="5F9D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165E71-0C15-C443-8480-5EED89F7F1CA}"/>
              </a:ext>
            </a:extLst>
          </p:cNvPr>
          <p:cNvSpPr>
            <a:spLocks noGrp="1"/>
          </p:cNvSpPr>
          <p:nvPr>
            <p:ph type="ctrTitle" hasCustomPrompt="1"/>
          </p:nvPr>
        </p:nvSpPr>
        <p:spPr>
          <a:xfrm>
            <a:off x="1524000" y="1230891"/>
            <a:ext cx="9144000" cy="2170545"/>
          </a:xfrm>
        </p:spPr>
        <p:txBody>
          <a:bodyPr anchor="b"/>
          <a:lstStyle>
            <a:lvl1pPr algn="l">
              <a:defRPr sz="6000"/>
            </a:lvl1pPr>
          </a:lstStyle>
          <a:p>
            <a:r>
              <a:rPr lang="en-US" dirty="0" err="1"/>
              <a:t>Veniam</a:t>
            </a:r>
            <a:r>
              <a:rPr lang="nb-NO" kern="0" dirty="0"/>
              <a:t> </a:t>
            </a:r>
            <a:r>
              <a:rPr lang="nb-NO" kern="0" dirty="0" err="1"/>
              <a:t>eligendi</a:t>
            </a:r>
            <a:r>
              <a:rPr lang="nb-NO" kern="0" dirty="0"/>
              <a:t> </a:t>
            </a:r>
            <a:r>
              <a:rPr lang="nb-NO" kern="0" dirty="0" err="1"/>
              <a:t>optio</a:t>
            </a:r>
            <a:r>
              <a:rPr lang="nb-NO" kern="0" dirty="0"/>
              <a:t>.</a:t>
            </a:r>
            <a:endParaRPr lang="nb-NO" dirty="0"/>
          </a:p>
        </p:txBody>
      </p:sp>
      <p:sp>
        <p:nvSpPr>
          <p:cNvPr id="3" name="Subtitle 2">
            <a:extLst>
              <a:ext uri="{FF2B5EF4-FFF2-40B4-BE49-F238E27FC236}">
                <a16:creationId xmlns:a16="http://schemas.microsoft.com/office/drawing/2014/main" xmlns="" id="{3E85319D-DA91-364B-8696-2CA05DAEE2B9}"/>
              </a:ext>
            </a:extLst>
          </p:cNvPr>
          <p:cNvSpPr>
            <a:spLocks noGrp="1"/>
          </p:cNvSpPr>
          <p:nvPr>
            <p:ph type="subTitle" idx="1" hasCustomPrompt="1"/>
          </p:nvPr>
        </p:nvSpPr>
        <p:spPr>
          <a:xfrm>
            <a:off x="1524000" y="3602038"/>
            <a:ext cx="7229707" cy="1655762"/>
          </a:xfrm>
        </p:spPr>
        <p:txBody>
          <a:bodyPr numCol="1">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Nemo </a:t>
            </a:r>
            <a:r>
              <a:rPr lang="en-US" dirty="0" err="1"/>
              <a:t>en</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fghhim</a:t>
            </a:r>
            <a:r>
              <a:rPr lang="en-US" dirty="0"/>
              <a:t> </a:t>
            </a:r>
            <a:r>
              <a:rPr lang="en-US" dirty="0" err="1"/>
              <a:t>ipsam</a:t>
            </a:r>
            <a:r>
              <a:rPr lang="en-US" dirty="0"/>
              <a:t> </a:t>
            </a:r>
            <a:r>
              <a:rPr lang="en-US" dirty="0" err="1"/>
              <a:t>taddftem</a:t>
            </a:r>
            <a:r>
              <a:rPr lang="en-US" dirty="0"/>
              <a:t> </a:t>
            </a:r>
            <a:r>
              <a:rPr lang="en-US" dirty="0" err="1"/>
              <a:t>voluptas</a:t>
            </a:r>
            <a:r>
              <a:rPr lang="en-US" dirty="0"/>
              <a:t> sit </a:t>
            </a:r>
            <a:r>
              <a:rPr lang="en-US" dirty="0" err="1"/>
              <a:t>aspe</a:t>
            </a:r>
            <a:r>
              <a:rPr lang="en-US" dirty="0"/>
              <a:t> </a:t>
            </a:r>
            <a:r>
              <a:rPr lang="en-US" dirty="0" err="1"/>
              <a:t>ipsa</a:t>
            </a:r>
            <a:r>
              <a:rPr lang="en-US" dirty="0"/>
              <a:t> </a:t>
            </a:r>
            <a:r>
              <a:rPr lang="en-US" dirty="0" err="1"/>
              <a:t>quafge</a:t>
            </a:r>
            <a:r>
              <a:rPr lang="en-US" dirty="0"/>
              <a:t> ab </a:t>
            </a:r>
            <a:r>
              <a:rPr lang="en-US" dirty="0" err="1"/>
              <a:t>illo</a:t>
            </a:r>
            <a:r>
              <a:rPr lang="en-US" dirty="0"/>
              <a:t> </a:t>
            </a:r>
            <a:r>
              <a:rPr lang="en-US" dirty="0" err="1"/>
              <a:t>rnatur</a:t>
            </a:r>
            <a:r>
              <a:rPr lang="en-US" dirty="0"/>
              <a:t> </a:t>
            </a:r>
            <a:r>
              <a:rPr lang="en-US" dirty="0" err="1"/>
              <a:t>aut</a:t>
            </a:r>
            <a:r>
              <a:rPr lang="en-US" dirty="0"/>
              <a:t> </a:t>
            </a:r>
            <a:r>
              <a:rPr lang="en-US" dirty="0" err="1"/>
              <a:t>odit</a:t>
            </a:r>
            <a:r>
              <a:rPr lang="en-US" dirty="0"/>
              <a:t> </a:t>
            </a:r>
            <a:r>
              <a:rPr lang="en-US" dirty="0" err="1"/>
              <a:t>aut</a:t>
            </a:r>
            <a:endParaRPr lang="nb-NO" dirty="0"/>
          </a:p>
        </p:txBody>
      </p:sp>
      <p:pic>
        <p:nvPicPr>
          <p:cNvPr id="6" name="Picture 5">
            <a:extLst>
              <a:ext uri="{FF2B5EF4-FFF2-40B4-BE49-F238E27FC236}">
                <a16:creationId xmlns:a16="http://schemas.microsoft.com/office/drawing/2014/main" xmlns="" id="{1B7A064D-A089-3A46-86D8-CB8A7160AA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640" y="6385412"/>
            <a:ext cx="1100017" cy="233155"/>
          </a:xfrm>
          <a:prstGeom prst="rect">
            <a:avLst/>
          </a:prstGeom>
        </p:spPr>
      </p:pic>
    </p:spTree>
    <p:extLst>
      <p:ext uri="{BB962C8B-B14F-4D97-AF65-F5344CB8AC3E}">
        <p14:creationId xmlns:p14="http://schemas.microsoft.com/office/powerpoint/2010/main" val="418983972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hapter Yellow">
    <p:bg>
      <p:bgPr>
        <a:solidFill>
          <a:srgbClr val="DEA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165E71-0C15-C443-8480-5EED89F7F1CA}"/>
              </a:ext>
            </a:extLst>
          </p:cNvPr>
          <p:cNvSpPr>
            <a:spLocks noGrp="1"/>
          </p:cNvSpPr>
          <p:nvPr>
            <p:ph type="ctrTitle" hasCustomPrompt="1"/>
          </p:nvPr>
        </p:nvSpPr>
        <p:spPr>
          <a:xfrm>
            <a:off x="1524000" y="1230891"/>
            <a:ext cx="9144000" cy="2170545"/>
          </a:xfrm>
        </p:spPr>
        <p:txBody>
          <a:bodyPr anchor="b"/>
          <a:lstStyle>
            <a:lvl1pPr algn="l">
              <a:defRPr sz="6000"/>
            </a:lvl1pPr>
          </a:lstStyle>
          <a:p>
            <a:r>
              <a:rPr lang="nb-NO" kern="0" dirty="0" err="1"/>
              <a:t>Soluta</a:t>
            </a:r>
            <a:r>
              <a:rPr lang="nb-NO" kern="0" dirty="0"/>
              <a:t> </a:t>
            </a:r>
            <a:r>
              <a:rPr lang="nb-NO" kern="0" dirty="0" err="1"/>
              <a:t>eligendi</a:t>
            </a:r>
            <a:r>
              <a:rPr lang="nb-NO" kern="0" dirty="0"/>
              <a:t> </a:t>
            </a:r>
            <a:r>
              <a:rPr lang="nb-NO" kern="0" dirty="0" err="1"/>
              <a:t>nobis</a:t>
            </a:r>
            <a:r>
              <a:rPr lang="nb-NO" kern="0" dirty="0"/>
              <a:t>.</a:t>
            </a:r>
            <a:endParaRPr lang="nb-NO" dirty="0"/>
          </a:p>
        </p:txBody>
      </p:sp>
      <p:sp>
        <p:nvSpPr>
          <p:cNvPr id="3" name="Subtitle 2">
            <a:extLst>
              <a:ext uri="{FF2B5EF4-FFF2-40B4-BE49-F238E27FC236}">
                <a16:creationId xmlns:a16="http://schemas.microsoft.com/office/drawing/2014/main" xmlns="" id="{3E85319D-DA91-364B-8696-2CA05DAEE2B9}"/>
              </a:ext>
            </a:extLst>
          </p:cNvPr>
          <p:cNvSpPr>
            <a:spLocks noGrp="1"/>
          </p:cNvSpPr>
          <p:nvPr>
            <p:ph type="subTitle" idx="1" hasCustomPrompt="1"/>
          </p:nvPr>
        </p:nvSpPr>
        <p:spPr>
          <a:xfrm>
            <a:off x="1524000" y="3602038"/>
            <a:ext cx="7229707" cy="1655762"/>
          </a:xfrm>
        </p:spPr>
        <p:txBody>
          <a:bodyPr numCol="1">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Ipsa</a:t>
            </a:r>
            <a:r>
              <a:rPr lang="en-US" dirty="0"/>
              <a:t> </a:t>
            </a:r>
            <a:r>
              <a:rPr lang="en-US" dirty="0" err="1"/>
              <a:t>qdfuae</a:t>
            </a:r>
            <a:r>
              <a:rPr lang="en-US" dirty="0"/>
              <a:t> </a:t>
            </a:r>
            <a:r>
              <a:rPr lang="en-US" dirty="0" err="1"/>
              <a:t>dfgab</a:t>
            </a:r>
            <a:r>
              <a:rPr lang="en-US" dirty="0"/>
              <a:t>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bedfgatae</a:t>
            </a:r>
            <a:r>
              <a:rPr lang="en-US" dirty="0"/>
              <a:t> vitae. Nemo </a:t>
            </a:r>
            <a:r>
              <a:rPr lang="en-US" dirty="0" err="1"/>
              <a:t>en</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fghhi</a:t>
            </a:r>
            <a:r>
              <a:rPr lang="en-US" dirty="0"/>
              <a:t>.</a:t>
            </a:r>
            <a:endParaRPr lang="nb-NO" dirty="0"/>
          </a:p>
        </p:txBody>
      </p:sp>
      <p:pic>
        <p:nvPicPr>
          <p:cNvPr id="6" name="Picture 5">
            <a:extLst>
              <a:ext uri="{FF2B5EF4-FFF2-40B4-BE49-F238E27FC236}">
                <a16:creationId xmlns:a16="http://schemas.microsoft.com/office/drawing/2014/main" xmlns="" id="{74C248A6-05E5-374B-91A8-CE5308E1F1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640" y="6385412"/>
            <a:ext cx="1100017" cy="233155"/>
          </a:xfrm>
          <a:prstGeom prst="rect">
            <a:avLst/>
          </a:prstGeom>
        </p:spPr>
      </p:pic>
    </p:spTree>
    <p:extLst>
      <p:ext uri="{BB962C8B-B14F-4D97-AF65-F5344CB8AC3E}">
        <p14:creationId xmlns:p14="http://schemas.microsoft.com/office/powerpoint/2010/main" val="18852340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 Spanish">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xmlns="" id="{D1EFD7E6-5B28-F24E-B8B3-1D2D77EBD85D}"/>
              </a:ext>
            </a:extLst>
          </p:cNvPr>
          <p:cNvSpPr>
            <a:spLocks noGrp="1"/>
          </p:cNvSpPr>
          <p:nvPr>
            <p:ph type="ctrTitle" hasCustomPrompt="1"/>
          </p:nvPr>
        </p:nvSpPr>
        <p:spPr>
          <a:xfrm>
            <a:off x="1524000" y="1230891"/>
            <a:ext cx="9144000" cy="2170545"/>
          </a:xfrm>
        </p:spPr>
        <p:txBody>
          <a:bodyPr anchor="ctr"/>
          <a:lstStyle>
            <a:lvl1pPr algn="l">
              <a:defRPr sz="6000"/>
            </a:lvl1pPr>
          </a:lstStyle>
          <a:p>
            <a:r>
              <a:rPr lang="nb-NO" kern="0" dirty="0"/>
              <a:t>The </a:t>
            </a:r>
            <a:r>
              <a:rPr lang="nb-NO" kern="0" dirty="0" err="1"/>
              <a:t>presentation</a:t>
            </a:r>
            <a:r>
              <a:rPr lang="nb-NO" kern="0" dirty="0"/>
              <a:t> </a:t>
            </a:r>
            <a:r>
              <a:rPr lang="nb-NO" kern="0" dirty="0" err="1"/>
              <a:t>title</a:t>
            </a:r>
            <a:r>
              <a:rPr lang="nb-NO" kern="0" dirty="0"/>
              <a:t>.</a:t>
            </a:r>
            <a:endParaRPr lang="nb-NO" dirty="0"/>
          </a:p>
        </p:txBody>
      </p:sp>
      <p:pic>
        <p:nvPicPr>
          <p:cNvPr id="19" name="Picture 18">
            <a:extLst>
              <a:ext uri="{FF2B5EF4-FFF2-40B4-BE49-F238E27FC236}">
                <a16:creationId xmlns:a16="http://schemas.microsoft.com/office/drawing/2014/main" xmlns="" id="{34089425-9FE2-4D4E-A327-DD91BC77D1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4473" y="4798395"/>
            <a:ext cx="2882900" cy="495300"/>
          </a:xfrm>
          <a:prstGeom prst="rect">
            <a:avLst/>
          </a:prstGeom>
        </p:spPr>
      </p:pic>
      <p:sp>
        <p:nvSpPr>
          <p:cNvPr id="20" name="Subtitle 2">
            <a:extLst>
              <a:ext uri="{FF2B5EF4-FFF2-40B4-BE49-F238E27FC236}">
                <a16:creationId xmlns:a16="http://schemas.microsoft.com/office/drawing/2014/main" xmlns="" id="{82046B6F-E894-2E4F-ABBD-F7FD9672D494}"/>
              </a:ext>
            </a:extLst>
          </p:cNvPr>
          <p:cNvSpPr>
            <a:spLocks noGrp="1"/>
          </p:cNvSpPr>
          <p:nvPr>
            <p:ph type="subTitle" idx="1" hasCustomPrompt="1"/>
          </p:nvPr>
        </p:nvSpPr>
        <p:spPr>
          <a:xfrm>
            <a:off x="8411736" y="5091765"/>
            <a:ext cx="2256264" cy="248423"/>
          </a:xfrm>
        </p:spPr>
        <p:txBody>
          <a:bodyPr numCol="1">
            <a:normAutofit/>
          </a:bodyPr>
          <a:lstStyle>
            <a:lvl1pPr marL="0" indent="0" algn="r">
              <a:buNone/>
              <a:defRPr sz="1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28.06.2018</a:t>
            </a:r>
          </a:p>
        </p:txBody>
      </p:sp>
    </p:spTree>
    <p:extLst>
      <p:ext uri="{BB962C8B-B14F-4D97-AF65-F5344CB8AC3E}">
        <p14:creationId xmlns:p14="http://schemas.microsoft.com/office/powerpoint/2010/main" val="2126824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 - English">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xmlns="" id="{21A2EC3C-D36D-B742-B578-D9753828F991}"/>
              </a:ext>
            </a:extLst>
          </p:cNvPr>
          <p:cNvSpPr>
            <a:spLocks noGrp="1"/>
          </p:cNvSpPr>
          <p:nvPr>
            <p:ph type="subTitle" idx="1" hasCustomPrompt="1"/>
          </p:nvPr>
        </p:nvSpPr>
        <p:spPr>
          <a:xfrm>
            <a:off x="8411736" y="5091765"/>
            <a:ext cx="2256264" cy="248423"/>
          </a:xfrm>
        </p:spPr>
        <p:txBody>
          <a:bodyPr numCol="1">
            <a:normAutofit/>
          </a:bodyPr>
          <a:lstStyle>
            <a:lvl1pPr marL="0" indent="0" algn="r">
              <a:buNone/>
              <a:defRPr sz="1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28.06.2018</a:t>
            </a:r>
          </a:p>
        </p:txBody>
      </p:sp>
      <p:sp>
        <p:nvSpPr>
          <p:cNvPr id="16" name="Title 1">
            <a:extLst>
              <a:ext uri="{FF2B5EF4-FFF2-40B4-BE49-F238E27FC236}">
                <a16:creationId xmlns:a16="http://schemas.microsoft.com/office/drawing/2014/main" xmlns="" id="{D1EFD7E6-5B28-F24E-B8B3-1D2D77EBD85D}"/>
              </a:ext>
            </a:extLst>
          </p:cNvPr>
          <p:cNvSpPr>
            <a:spLocks noGrp="1"/>
          </p:cNvSpPr>
          <p:nvPr>
            <p:ph type="ctrTitle" hasCustomPrompt="1"/>
          </p:nvPr>
        </p:nvSpPr>
        <p:spPr>
          <a:xfrm>
            <a:off x="1524000" y="1230891"/>
            <a:ext cx="9144000" cy="2170545"/>
          </a:xfrm>
        </p:spPr>
        <p:txBody>
          <a:bodyPr anchor="ctr"/>
          <a:lstStyle>
            <a:lvl1pPr algn="l">
              <a:defRPr sz="6000"/>
            </a:lvl1pPr>
          </a:lstStyle>
          <a:p>
            <a:r>
              <a:rPr lang="nb-NO" kern="0" dirty="0"/>
              <a:t>The </a:t>
            </a:r>
            <a:r>
              <a:rPr lang="nb-NO" kern="0" dirty="0" err="1"/>
              <a:t>presentation</a:t>
            </a:r>
            <a:r>
              <a:rPr lang="nb-NO" kern="0" dirty="0"/>
              <a:t> </a:t>
            </a:r>
            <a:r>
              <a:rPr lang="nb-NO" kern="0" dirty="0" err="1"/>
              <a:t>title</a:t>
            </a:r>
            <a:r>
              <a:rPr lang="nb-NO" kern="0" dirty="0"/>
              <a:t>.</a:t>
            </a:r>
            <a:endParaRPr lang="nb-NO" dirty="0"/>
          </a:p>
        </p:txBody>
      </p:sp>
      <p:pic>
        <p:nvPicPr>
          <p:cNvPr id="7" name="Picture 6">
            <a:extLst>
              <a:ext uri="{FF2B5EF4-FFF2-40B4-BE49-F238E27FC236}">
                <a16:creationId xmlns:a16="http://schemas.microsoft.com/office/drawing/2014/main" xmlns="" id="{02501AB0-E8B0-434E-9B6E-472ED8B96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4473" y="4798395"/>
            <a:ext cx="2946400" cy="495300"/>
          </a:xfrm>
          <a:prstGeom prst="rect">
            <a:avLst/>
          </a:prstGeom>
        </p:spPr>
      </p:pic>
    </p:spTree>
    <p:extLst>
      <p:ext uri="{BB962C8B-B14F-4D97-AF65-F5344CB8AC3E}">
        <p14:creationId xmlns:p14="http://schemas.microsoft.com/office/powerpoint/2010/main" val="42902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23447E-E9D8-6947-92A9-F45A093D1F75}"/>
              </a:ext>
            </a:extLst>
          </p:cNvPr>
          <p:cNvSpPr>
            <a:spLocks noGrp="1"/>
          </p:cNvSpPr>
          <p:nvPr>
            <p:ph type="title" hasCustomPrompt="1"/>
          </p:nvPr>
        </p:nvSpPr>
        <p:spPr/>
        <p:txBody>
          <a:bodyPr/>
          <a:lstStyle>
            <a:lvl1pPr>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 </a:t>
            </a:r>
            <a:endParaRPr lang="nb-NO" dirty="0"/>
          </a:p>
        </p:txBody>
      </p:sp>
      <p:sp>
        <p:nvSpPr>
          <p:cNvPr id="9" name="Text Placeholder 7">
            <a:extLst>
              <a:ext uri="{FF2B5EF4-FFF2-40B4-BE49-F238E27FC236}">
                <a16:creationId xmlns:a16="http://schemas.microsoft.com/office/drawing/2014/main" xmlns="" id="{35F76606-E315-D245-A730-F69687044DBA}"/>
              </a:ext>
            </a:extLst>
          </p:cNvPr>
          <p:cNvSpPr>
            <a:spLocks noGrp="1"/>
          </p:cNvSpPr>
          <p:nvPr>
            <p:ph type="body" sz="quarter" idx="10" hasCustomPrompt="1"/>
          </p:nvPr>
        </p:nvSpPr>
        <p:spPr>
          <a:xfrm>
            <a:off x="838200" y="1825625"/>
            <a:ext cx="10515600" cy="4351338"/>
          </a:xfrm>
        </p:spPr>
        <p:txBody>
          <a:bodyPr/>
          <a:lstStyle>
            <a:lvl1pPr>
              <a:defRPr/>
            </a:lvl1pPr>
          </a:lstStyle>
          <a:p>
            <a:pPr lvl="0"/>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ration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rat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e </a:t>
            </a:r>
            <a:r>
              <a:rPr lang="en-US" dirty="0" err="1"/>
              <a:t>voluptatem</a:t>
            </a:r>
            <a:r>
              <a:rPr lang="en-US" dirty="0"/>
              <a:t> </a:t>
            </a:r>
            <a:r>
              <a:rPr lang="en-US" dirty="0" err="1"/>
              <a:t>sequi</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Ut </a:t>
            </a:r>
            <a:r>
              <a:rPr lang="en-US" dirty="0" err="1"/>
              <a:t>enim</a:t>
            </a:r>
            <a:r>
              <a:rPr lang="en-US" dirty="0"/>
              <a:t> ad minima </a:t>
            </a:r>
            <a:r>
              <a:rPr lang="en-US" dirty="0" err="1"/>
              <a:t>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eos</a:t>
            </a:r>
            <a:r>
              <a:rPr lang="en-US" dirty="0"/>
              <a:t> qui ration </a:t>
            </a:r>
            <a:r>
              <a:rPr lang="en-US" dirty="0" err="1"/>
              <a:t>sed</a:t>
            </a:r>
            <a:r>
              <a:rPr lang="en-US" dirty="0"/>
              <a:t> </a:t>
            </a:r>
            <a:r>
              <a:rPr lang="en-US" dirty="0" err="1"/>
              <a:t>quia</a:t>
            </a:r>
            <a:r>
              <a:rPr lang="en-US" dirty="0"/>
              <a:t> non </a:t>
            </a:r>
            <a:r>
              <a:rPr lang="en-US" dirty="0" err="1"/>
              <a:t>numquamam</a:t>
            </a:r>
            <a:r>
              <a:rPr lang="en-US" dirty="0"/>
              <a:t> </a:t>
            </a:r>
            <a:r>
              <a:rPr lang="en-US" dirty="0" err="1"/>
              <a:t>eius</a:t>
            </a:r>
            <a:r>
              <a:rPr lang="en-US" dirty="0"/>
              <a:t> </a:t>
            </a:r>
            <a:r>
              <a:rPr lang="en-US" dirty="0" err="1"/>
              <a:t>modi</a:t>
            </a:r>
            <a:r>
              <a:rPr lang="en-US" dirty="0"/>
              <a:t> </a:t>
            </a:r>
            <a:r>
              <a:rPr lang="en-US" dirty="0" err="1"/>
              <a:t>tempora</a:t>
            </a:r>
            <a:r>
              <a:rPr lang="en-US" dirty="0"/>
              <a:t> et dolore </a:t>
            </a:r>
            <a:r>
              <a:rPr lang="en-US" dirty="0" err="1"/>
              <a:t>magnam</a:t>
            </a:r>
            <a:r>
              <a:rPr lang="en-US" dirty="0"/>
              <a:t> </a:t>
            </a:r>
            <a:r>
              <a:rPr lang="en-US" dirty="0" err="1"/>
              <a:t>aliquam</a:t>
            </a:r>
            <a:r>
              <a:rPr lang="en-US" dirty="0"/>
              <a:t> </a:t>
            </a:r>
            <a:r>
              <a:rPr lang="en-US" dirty="0" err="1"/>
              <a:t>quae</a:t>
            </a:r>
            <a:r>
              <a:rPr lang="en-US" dirty="0"/>
              <a:t> dolor sit a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met,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rat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a:t>
            </a:r>
            <a:endParaRPr lang="nb-NO" dirty="0"/>
          </a:p>
        </p:txBody>
      </p:sp>
      <p:pic>
        <p:nvPicPr>
          <p:cNvPr id="13" name="Picture 12">
            <a:extLst>
              <a:ext uri="{FF2B5EF4-FFF2-40B4-BE49-F238E27FC236}">
                <a16:creationId xmlns:a16="http://schemas.microsoft.com/office/drawing/2014/main" xmlns="" id="{5ACC4F8B-C08B-FD4A-A53E-D097F467AE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640" y="6385412"/>
            <a:ext cx="1100017" cy="233155"/>
          </a:xfrm>
          <a:prstGeom prst="rect">
            <a:avLst/>
          </a:prstGeom>
        </p:spPr>
      </p:pic>
    </p:spTree>
    <p:extLst>
      <p:ext uri="{BB962C8B-B14F-4D97-AF65-F5344CB8AC3E}">
        <p14:creationId xmlns:p14="http://schemas.microsoft.com/office/powerpoint/2010/main" val="28424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23447E-E9D8-6947-92A9-F45A093D1F75}"/>
              </a:ext>
            </a:extLst>
          </p:cNvPr>
          <p:cNvSpPr>
            <a:spLocks noGrp="1"/>
          </p:cNvSpPr>
          <p:nvPr>
            <p:ph type="title" hasCustomPrompt="1"/>
          </p:nvPr>
        </p:nvSpPr>
        <p:spPr/>
        <p:txBody>
          <a:bodyPr/>
          <a:lstStyle>
            <a:lvl1pPr>
              <a:defRPr/>
            </a:lvl1p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 </a:t>
            </a:r>
            <a:endParaRPr lang="nb-NO" dirty="0"/>
          </a:p>
        </p:txBody>
      </p:sp>
      <p:sp>
        <p:nvSpPr>
          <p:cNvPr id="9" name="Text Placeholder 7">
            <a:extLst>
              <a:ext uri="{FF2B5EF4-FFF2-40B4-BE49-F238E27FC236}">
                <a16:creationId xmlns:a16="http://schemas.microsoft.com/office/drawing/2014/main" xmlns="" id="{35F76606-E315-D245-A730-F69687044DBA}"/>
              </a:ext>
            </a:extLst>
          </p:cNvPr>
          <p:cNvSpPr>
            <a:spLocks noGrp="1"/>
          </p:cNvSpPr>
          <p:nvPr>
            <p:ph type="body" sz="quarter" idx="10" hasCustomPrompt="1"/>
          </p:nvPr>
        </p:nvSpPr>
        <p:spPr>
          <a:xfrm>
            <a:off x="838200" y="2513631"/>
            <a:ext cx="10515600" cy="3663332"/>
          </a:xfrm>
        </p:spPr>
        <p:txBody>
          <a:bodyPr/>
          <a:lstStyle>
            <a:lvl1pPr>
              <a:defRPr/>
            </a:lvl1pPr>
          </a:lstStyle>
          <a:p>
            <a:pPr lvl="0"/>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ration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rat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e </a:t>
            </a:r>
            <a:r>
              <a:rPr lang="en-US" dirty="0" err="1"/>
              <a:t>voluptatem</a:t>
            </a:r>
            <a:r>
              <a:rPr lang="en-US" dirty="0"/>
              <a:t> </a:t>
            </a:r>
            <a:r>
              <a:rPr lang="en-US" dirty="0" err="1"/>
              <a:t>sequi</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Ut </a:t>
            </a:r>
            <a:r>
              <a:rPr lang="en-US" dirty="0" err="1"/>
              <a:t>enim</a:t>
            </a:r>
            <a:r>
              <a:rPr lang="en-US" dirty="0"/>
              <a:t> ad minima </a:t>
            </a:r>
            <a:r>
              <a:rPr lang="en-US" dirty="0" err="1"/>
              <a:t>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eos</a:t>
            </a:r>
            <a:r>
              <a:rPr lang="en-US" dirty="0"/>
              <a:t> qui ration </a:t>
            </a:r>
            <a:r>
              <a:rPr lang="en-US" dirty="0" err="1"/>
              <a:t>sed</a:t>
            </a:r>
            <a:r>
              <a:rPr lang="en-US" dirty="0"/>
              <a:t> </a:t>
            </a:r>
            <a:r>
              <a:rPr lang="en-US" dirty="0" err="1"/>
              <a:t>quia</a:t>
            </a:r>
            <a:r>
              <a:rPr lang="en-US" dirty="0"/>
              <a:t> non </a:t>
            </a:r>
            <a:r>
              <a:rPr lang="en-US" dirty="0" err="1"/>
              <a:t>numquamam</a:t>
            </a:r>
            <a:r>
              <a:rPr lang="en-US" dirty="0"/>
              <a:t> </a:t>
            </a:r>
            <a:r>
              <a:rPr lang="en-US" dirty="0" err="1"/>
              <a:t>eius</a:t>
            </a:r>
            <a:r>
              <a:rPr lang="en-US" dirty="0"/>
              <a:t> </a:t>
            </a:r>
            <a:r>
              <a:rPr lang="en-US" dirty="0" err="1"/>
              <a:t>modi</a:t>
            </a:r>
            <a:r>
              <a:rPr lang="en-US" dirty="0"/>
              <a:t> </a:t>
            </a:r>
            <a:r>
              <a:rPr lang="en-US" dirty="0" err="1"/>
              <a:t>tempora</a:t>
            </a:r>
            <a:r>
              <a:rPr lang="en-US" dirty="0"/>
              <a:t> et dolore </a:t>
            </a:r>
            <a:r>
              <a:rPr lang="en-US" dirty="0" err="1"/>
              <a:t>magnam</a:t>
            </a:r>
            <a:r>
              <a:rPr lang="en-US" dirty="0"/>
              <a:t> </a:t>
            </a:r>
            <a:r>
              <a:rPr lang="en-US" dirty="0" err="1"/>
              <a:t>aliquam</a:t>
            </a:r>
            <a:r>
              <a:rPr lang="en-US" dirty="0"/>
              <a:t> </a:t>
            </a:r>
            <a:r>
              <a:rPr lang="en-US" dirty="0" err="1"/>
              <a:t>quae</a:t>
            </a:r>
            <a:r>
              <a:rPr lang="en-US" dirty="0"/>
              <a:t> dolor sit a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met, </a:t>
            </a:r>
            <a:r>
              <a:rPr lang="en-US" dirty="0" err="1"/>
              <a:t>consectetur</a:t>
            </a:r>
            <a:r>
              <a:rPr lang="en-US" dirty="0"/>
              <a:t>, </a:t>
            </a:r>
            <a:r>
              <a:rPr lang="en-US" dirty="0" err="1"/>
              <a:t>adipisci</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a:t>
            </a:r>
            <a:endParaRPr lang="nb-NO" dirty="0"/>
          </a:p>
        </p:txBody>
      </p:sp>
      <p:sp>
        <p:nvSpPr>
          <p:cNvPr id="4" name="Subtitle 2">
            <a:extLst>
              <a:ext uri="{FF2B5EF4-FFF2-40B4-BE49-F238E27FC236}">
                <a16:creationId xmlns:a16="http://schemas.microsoft.com/office/drawing/2014/main" xmlns="" id="{AA8F8874-CDCB-5C4A-A750-E5C0E0980E45}"/>
              </a:ext>
            </a:extLst>
          </p:cNvPr>
          <p:cNvSpPr>
            <a:spLocks noGrp="1"/>
          </p:cNvSpPr>
          <p:nvPr>
            <p:ph type="subTitle" idx="1" hasCustomPrompt="1"/>
          </p:nvPr>
        </p:nvSpPr>
        <p:spPr>
          <a:xfrm>
            <a:off x="838200" y="1639423"/>
            <a:ext cx="7229707" cy="367797"/>
          </a:xfrm>
        </p:spPr>
        <p:txBody>
          <a:bodyPr numCol="1">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Accusantium</a:t>
            </a:r>
            <a:r>
              <a:rPr lang="en-US" dirty="0"/>
              <a:t> </a:t>
            </a:r>
            <a:r>
              <a:rPr lang="en-US" dirty="0" err="1"/>
              <a:t>dolordfg</a:t>
            </a:r>
            <a:r>
              <a:rPr lang="en-US" dirty="0"/>
              <a:t> </a:t>
            </a:r>
            <a:r>
              <a:rPr lang="en-US" dirty="0" err="1"/>
              <a:t>emque</a:t>
            </a:r>
            <a:r>
              <a:rPr lang="en-US" dirty="0"/>
              <a:t> </a:t>
            </a:r>
            <a:r>
              <a:rPr lang="en-US" dirty="0" err="1"/>
              <a:t>laudantium</a:t>
            </a:r>
            <a:r>
              <a:rPr lang="en-US" dirty="0"/>
              <a:t>, </a:t>
            </a:r>
            <a:r>
              <a:rPr lang="en-US" dirty="0" err="1"/>
              <a:t>totam</a:t>
            </a:r>
            <a:r>
              <a:rPr lang="en-US" dirty="0"/>
              <a:t> rem</a:t>
            </a:r>
            <a:endParaRPr lang="nb-NO" dirty="0"/>
          </a:p>
        </p:txBody>
      </p:sp>
      <p:pic>
        <p:nvPicPr>
          <p:cNvPr id="8" name="Picture 7">
            <a:extLst>
              <a:ext uri="{FF2B5EF4-FFF2-40B4-BE49-F238E27FC236}">
                <a16:creationId xmlns:a16="http://schemas.microsoft.com/office/drawing/2014/main" xmlns="" id="{245BBBD0-76B1-844D-972C-45EBDA5CCD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640" y="6385412"/>
            <a:ext cx="1100017" cy="233155"/>
          </a:xfrm>
          <a:prstGeom prst="rect">
            <a:avLst/>
          </a:prstGeom>
        </p:spPr>
      </p:pic>
    </p:spTree>
    <p:extLst>
      <p:ext uri="{BB962C8B-B14F-4D97-AF65-F5344CB8AC3E}">
        <p14:creationId xmlns:p14="http://schemas.microsoft.com/office/powerpoint/2010/main" val="99493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165E71-0C15-C443-8480-5EED89F7F1CA}"/>
              </a:ext>
            </a:extLst>
          </p:cNvPr>
          <p:cNvSpPr>
            <a:spLocks noGrp="1"/>
          </p:cNvSpPr>
          <p:nvPr>
            <p:ph type="ctrTitle" hasCustomPrompt="1"/>
          </p:nvPr>
        </p:nvSpPr>
        <p:spPr>
          <a:xfrm>
            <a:off x="838200" y="1230891"/>
            <a:ext cx="9144000" cy="2170545"/>
          </a:xfrm>
        </p:spPr>
        <p:txBody>
          <a:bodyPr anchor="b"/>
          <a:lstStyle>
            <a:lvl1pPr algn="l">
              <a:defRPr sz="6000"/>
            </a:lvl1pPr>
          </a:lstStyle>
          <a:p>
            <a:r>
              <a:rPr lang="nb-NO" kern="0" dirty="0" err="1"/>
              <a:t>Eligendi</a:t>
            </a:r>
            <a:r>
              <a:rPr lang="nb-NO" kern="0" dirty="0"/>
              <a:t> </a:t>
            </a:r>
            <a:r>
              <a:rPr lang="nb-NO" kern="0" dirty="0" err="1"/>
              <a:t>optio</a:t>
            </a:r>
            <a:r>
              <a:rPr lang="nb-NO" kern="0" dirty="0"/>
              <a:t> </a:t>
            </a:r>
            <a:r>
              <a:rPr lang="nb-NO" kern="0" dirty="0" err="1"/>
              <a:t>um</a:t>
            </a:r>
            <a:r>
              <a:rPr lang="nb-NO" kern="0" dirty="0"/>
              <a:t> </a:t>
            </a:r>
            <a:r>
              <a:rPr lang="nb-NO" kern="0" dirty="0" err="1"/>
              <a:t>soluta</a:t>
            </a:r>
            <a:r>
              <a:rPr lang="nb-NO" kern="0" dirty="0"/>
              <a:t> </a:t>
            </a:r>
            <a:r>
              <a:rPr lang="nb-NO" kern="0" dirty="0" err="1"/>
              <a:t>nobis</a:t>
            </a:r>
            <a:r>
              <a:rPr lang="nb-NO" kern="0" dirty="0"/>
              <a:t> est </a:t>
            </a:r>
            <a:r>
              <a:rPr lang="nb-NO" kern="0" dirty="0" err="1"/>
              <a:t>optio</a:t>
            </a:r>
            <a:r>
              <a:rPr lang="nb-NO" kern="0" dirty="0"/>
              <a:t> </a:t>
            </a:r>
            <a:r>
              <a:rPr lang="nb-NO" kern="0" dirty="0" err="1"/>
              <a:t>eligendi</a:t>
            </a:r>
            <a:r>
              <a:rPr lang="nb-NO" kern="0" dirty="0"/>
              <a:t>.</a:t>
            </a:r>
            <a:endParaRPr lang="nb-NO" dirty="0"/>
          </a:p>
        </p:txBody>
      </p:sp>
      <p:sp>
        <p:nvSpPr>
          <p:cNvPr id="3" name="Subtitle 2">
            <a:extLst>
              <a:ext uri="{FF2B5EF4-FFF2-40B4-BE49-F238E27FC236}">
                <a16:creationId xmlns:a16="http://schemas.microsoft.com/office/drawing/2014/main" xmlns="" id="{3E85319D-DA91-364B-8696-2CA05DAEE2B9}"/>
              </a:ext>
            </a:extLst>
          </p:cNvPr>
          <p:cNvSpPr>
            <a:spLocks noGrp="1"/>
          </p:cNvSpPr>
          <p:nvPr>
            <p:ph type="subTitle" idx="1" hasCustomPrompt="1"/>
          </p:nvPr>
        </p:nvSpPr>
        <p:spPr>
          <a:xfrm>
            <a:off x="838200" y="3602038"/>
            <a:ext cx="9144000" cy="1655762"/>
          </a:xfrm>
        </p:spPr>
        <p:txBody>
          <a:bodyPr>
            <a:normAutofit/>
          </a:bodyPr>
          <a:lstStyle>
            <a:lvl1pPr marL="0" indent="0" algn="l">
              <a:buNone/>
              <a:defRPr sz="2000" b="0" i="0">
                <a:latin typeface="Minion Regular Displ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Accusantium</a:t>
            </a:r>
            <a:r>
              <a:rPr lang="en-US" dirty="0"/>
              <a:t> </a:t>
            </a:r>
            <a:r>
              <a:rPr lang="en-US" dirty="0" err="1"/>
              <a:t>dolordfg</a:t>
            </a:r>
            <a:r>
              <a:rPr lang="en-US" dirty="0"/>
              <a:t> </a:t>
            </a:r>
            <a:r>
              <a:rPr lang="en-US" dirty="0" err="1"/>
              <a:t>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qdfuae</a:t>
            </a:r>
            <a:r>
              <a:rPr lang="en-US" dirty="0"/>
              <a:t> </a:t>
            </a:r>
            <a:r>
              <a:rPr lang="en-US" dirty="0" err="1"/>
              <a:t>dfgab</a:t>
            </a:r>
            <a:r>
              <a:rPr lang="en-US" dirty="0"/>
              <a:t>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bedfgatae</a:t>
            </a:r>
            <a:r>
              <a:rPr lang="en-US" dirty="0"/>
              <a:t> vitae dicta  </a:t>
            </a:r>
            <a:r>
              <a:rPr lang="en-US" dirty="0" err="1"/>
              <a:t>sunt</a:t>
            </a:r>
            <a:r>
              <a:rPr lang="en-US" dirty="0"/>
              <a:t> </a:t>
            </a:r>
            <a:r>
              <a:rPr lang="en-US" dirty="0" err="1"/>
              <a:t>explicabo</a:t>
            </a:r>
            <a:r>
              <a:rPr lang="en-US" dirty="0"/>
              <a:t>. Nemo </a:t>
            </a:r>
            <a:r>
              <a:rPr lang="en-US" dirty="0" err="1"/>
              <a:t>en</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fghhim</a:t>
            </a:r>
            <a:r>
              <a:rPr lang="en-US" dirty="0"/>
              <a:t> </a:t>
            </a:r>
            <a:r>
              <a:rPr lang="en-US" dirty="0" err="1"/>
              <a:t>ipsam</a:t>
            </a:r>
            <a:r>
              <a:rPr lang="en-US" dirty="0"/>
              <a:t> </a:t>
            </a:r>
            <a:r>
              <a:rPr lang="en-US" dirty="0" err="1"/>
              <a:t>voluptaddftem</a:t>
            </a:r>
            <a:r>
              <a:rPr lang="en-US" dirty="0"/>
              <a:t> </a:t>
            </a:r>
            <a:r>
              <a:rPr lang="en-US" dirty="0" err="1"/>
              <a:t>quia</a:t>
            </a:r>
            <a:r>
              <a:rPr lang="en-US" dirty="0"/>
              <a:t> </a:t>
            </a:r>
            <a:r>
              <a:rPr lang="en-US" dirty="0" err="1"/>
              <a:t>volup</a:t>
            </a:r>
            <a:r>
              <a:rPr lang="en-US" dirty="0"/>
              <a:t> </a:t>
            </a:r>
            <a:r>
              <a:rPr lang="en-US" dirty="0" err="1"/>
              <a:t>dfgab</a:t>
            </a:r>
            <a:r>
              <a:rPr lang="en-US" dirty="0"/>
              <a:t>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bedfgatae</a:t>
            </a:r>
            <a:r>
              <a:rPr lang="en-US" dirty="0"/>
              <a:t> vitae dicta  </a:t>
            </a:r>
            <a:r>
              <a:rPr lang="en-US" dirty="0" err="1"/>
              <a:t>sunt</a:t>
            </a:r>
            <a:r>
              <a:rPr lang="en-US" dirty="0"/>
              <a:t> </a:t>
            </a:r>
            <a:r>
              <a:rPr lang="en-US" dirty="0" err="1"/>
              <a:t>tas</a:t>
            </a:r>
            <a:r>
              <a:rPr lang="en-US" dirty="0"/>
              <a:t> sit </a:t>
            </a:r>
            <a:r>
              <a:rPr lang="en-US" dirty="0" err="1"/>
              <a:t>tas</a:t>
            </a:r>
            <a:r>
              <a:rPr lang="en-US" dirty="0"/>
              <a:t> sit </a:t>
            </a:r>
            <a:r>
              <a:rPr lang="en-US" dirty="0" err="1"/>
              <a:t>aspe</a:t>
            </a:r>
            <a:r>
              <a:rPr lang="en-US" dirty="0"/>
              <a:t> </a:t>
            </a:r>
            <a:r>
              <a:rPr lang="en-US" dirty="0" err="1"/>
              <a:t>ipsa</a:t>
            </a:r>
            <a:r>
              <a:rPr lang="en-US" dirty="0"/>
              <a:t> </a:t>
            </a:r>
            <a:r>
              <a:rPr lang="en-US" dirty="0" err="1"/>
              <a:t>quafge</a:t>
            </a:r>
            <a:r>
              <a:rPr lang="en-US" dirty="0"/>
              <a:t> ab </a:t>
            </a:r>
            <a:r>
              <a:rPr lang="en-US" dirty="0" err="1"/>
              <a:t>illo</a:t>
            </a:r>
            <a:r>
              <a:rPr lang="en-US" dirty="0"/>
              <a:t> </a:t>
            </a:r>
            <a:r>
              <a:rPr lang="en-US" dirty="0" err="1"/>
              <a:t>rnatur</a:t>
            </a:r>
            <a:r>
              <a:rPr lang="en-US" dirty="0"/>
              <a:t> </a:t>
            </a:r>
            <a:r>
              <a:rPr lang="en-US" dirty="0" err="1"/>
              <a:t>aut</a:t>
            </a:r>
            <a:r>
              <a:rPr lang="en-US" dirty="0"/>
              <a:t> </a:t>
            </a:r>
            <a:r>
              <a:rPr lang="en-US" dirty="0" err="1"/>
              <a:t>odit</a:t>
            </a:r>
            <a:r>
              <a:rPr lang="en-US" dirty="0"/>
              <a:t> </a:t>
            </a:r>
            <a:r>
              <a:rPr lang="en-US" dirty="0" err="1"/>
              <a:t>aut</a:t>
            </a:r>
            <a:r>
              <a:rPr lang="en-US" dirty="0"/>
              <a:t> </a:t>
            </a:r>
            <a:r>
              <a:rPr lang="en-US" dirty="0" err="1"/>
              <a:t>fuggfgit</a:t>
            </a:r>
            <a:r>
              <a:rPr lang="en-US" dirty="0"/>
              <a:t>, </a:t>
            </a:r>
            <a:r>
              <a:rPr lang="en-US" dirty="0" err="1"/>
              <a:t>sed</a:t>
            </a:r>
            <a:r>
              <a:rPr lang="en-US" dirty="0"/>
              <a:t> </a:t>
            </a:r>
            <a:r>
              <a:rPr lang="en-US" dirty="0" err="1"/>
              <a:t>qu</a:t>
            </a:r>
            <a:r>
              <a:rPr lang="en-US" dirty="0"/>
              <a:t> </a:t>
            </a:r>
            <a:r>
              <a:rPr lang="en-US" dirty="0" err="1"/>
              <a:t>dolordfg</a:t>
            </a:r>
            <a:r>
              <a:rPr lang="en-US" dirty="0"/>
              <a:t> </a:t>
            </a:r>
            <a:r>
              <a:rPr lang="en-US" dirty="0" err="1"/>
              <a:t>emque</a:t>
            </a:r>
            <a:r>
              <a:rPr lang="en-US" dirty="0"/>
              <a:t> </a:t>
            </a:r>
            <a:r>
              <a:rPr lang="en-US" dirty="0" err="1"/>
              <a:t>aspe</a:t>
            </a:r>
            <a:r>
              <a:rPr lang="en-US" dirty="0"/>
              <a:t> </a:t>
            </a:r>
            <a:r>
              <a:rPr lang="en-US" dirty="0" err="1"/>
              <a:t>ipsa</a:t>
            </a:r>
            <a:r>
              <a:rPr lang="en-US" dirty="0"/>
              <a:t> </a:t>
            </a:r>
            <a:r>
              <a:rPr lang="en-US" dirty="0" err="1"/>
              <a:t>quafge</a:t>
            </a:r>
            <a:r>
              <a:rPr lang="en-US" dirty="0"/>
              <a:t> ab </a:t>
            </a:r>
            <a:r>
              <a:rPr lang="en-US" dirty="0" err="1"/>
              <a:t>illo</a:t>
            </a:r>
            <a:r>
              <a:rPr lang="en-US" dirty="0"/>
              <a:t> </a:t>
            </a:r>
            <a:r>
              <a:rPr lang="en-US" dirty="0" err="1"/>
              <a:t>rnatur</a:t>
            </a:r>
            <a:r>
              <a:rPr lang="en-US" dirty="0"/>
              <a:t> </a:t>
            </a:r>
            <a:r>
              <a:rPr lang="en-US" dirty="0" err="1"/>
              <a:t>aut</a:t>
            </a:r>
            <a:r>
              <a:rPr lang="en-US" dirty="0"/>
              <a:t> </a:t>
            </a:r>
            <a:r>
              <a:rPr lang="en-US" dirty="0" err="1"/>
              <a:t>odit</a:t>
            </a:r>
            <a:r>
              <a:rPr lang="en-US" dirty="0"/>
              <a:t> </a:t>
            </a:r>
            <a:r>
              <a:rPr lang="en-US" dirty="0" err="1"/>
              <a:t>aut</a:t>
            </a:r>
            <a:r>
              <a:rPr lang="en-US" dirty="0"/>
              <a:t> </a:t>
            </a:r>
            <a:r>
              <a:rPr lang="en-US" dirty="0" err="1"/>
              <a:t>fuggfgit</a:t>
            </a:r>
            <a:r>
              <a:rPr lang="en-US" dirty="0"/>
              <a:t>, </a:t>
            </a:r>
            <a:r>
              <a:rPr lang="en-US" dirty="0" err="1"/>
              <a:t>sed</a:t>
            </a:r>
            <a:r>
              <a:rPr lang="en-US" dirty="0"/>
              <a:t> </a:t>
            </a:r>
            <a:r>
              <a:rPr lang="en-US" dirty="0" err="1"/>
              <a:t>qu</a:t>
            </a:r>
            <a:r>
              <a:rPr lang="en-US" dirty="0"/>
              <a:t> </a:t>
            </a:r>
            <a:r>
              <a:rPr lang="en-US" dirty="0" err="1"/>
              <a:t>dolordfg</a:t>
            </a:r>
            <a:r>
              <a:rPr lang="en-US" dirty="0"/>
              <a:t> </a:t>
            </a:r>
            <a:r>
              <a:rPr lang="en-US" dirty="0" err="1"/>
              <a:t>emque</a:t>
            </a:r>
            <a:r>
              <a:rPr lang="en-US" dirty="0"/>
              <a:t>.</a:t>
            </a:r>
            <a:endParaRPr lang="nb-NO" dirty="0"/>
          </a:p>
        </p:txBody>
      </p:sp>
      <p:pic>
        <p:nvPicPr>
          <p:cNvPr id="7" name="Picture 6">
            <a:extLst>
              <a:ext uri="{FF2B5EF4-FFF2-40B4-BE49-F238E27FC236}">
                <a16:creationId xmlns:a16="http://schemas.microsoft.com/office/drawing/2014/main" xmlns="" id="{05BA0C8F-3119-3441-BAE8-B2637DF2AD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640" y="6385412"/>
            <a:ext cx="1100017" cy="233155"/>
          </a:xfrm>
          <a:prstGeom prst="rect">
            <a:avLst/>
          </a:prstGeom>
        </p:spPr>
      </p:pic>
    </p:spTree>
    <p:extLst>
      <p:ext uri="{BB962C8B-B14F-4D97-AF65-F5344CB8AC3E}">
        <p14:creationId xmlns:p14="http://schemas.microsoft.com/office/powerpoint/2010/main" val="20151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Header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165E71-0C15-C443-8480-5EED89F7F1CA}"/>
              </a:ext>
            </a:extLst>
          </p:cNvPr>
          <p:cNvSpPr>
            <a:spLocks noGrp="1"/>
          </p:cNvSpPr>
          <p:nvPr>
            <p:ph type="ctrTitle" hasCustomPrompt="1"/>
          </p:nvPr>
        </p:nvSpPr>
        <p:spPr>
          <a:xfrm>
            <a:off x="1524000" y="1230891"/>
            <a:ext cx="9144000" cy="2170545"/>
          </a:xfrm>
        </p:spPr>
        <p:txBody>
          <a:bodyPr anchor="b"/>
          <a:lstStyle>
            <a:lvl1pPr algn="l">
              <a:defRPr sz="6000"/>
            </a:lvl1pPr>
          </a:lstStyle>
          <a:p>
            <a:r>
              <a:rPr lang="nb-NO" kern="0" dirty="0" err="1"/>
              <a:t>Cum</a:t>
            </a:r>
            <a:r>
              <a:rPr lang="nb-NO" kern="0" dirty="0"/>
              <a:t> </a:t>
            </a:r>
            <a:r>
              <a:rPr lang="nb-NO" kern="0" dirty="0" err="1"/>
              <a:t>soluta</a:t>
            </a:r>
            <a:r>
              <a:rPr lang="nb-NO" kern="0" dirty="0"/>
              <a:t> </a:t>
            </a:r>
            <a:r>
              <a:rPr lang="nb-NO" kern="0" dirty="0" err="1"/>
              <a:t>nobis</a:t>
            </a:r>
            <a:r>
              <a:rPr lang="nb-NO" kern="0" dirty="0"/>
              <a:t> </a:t>
            </a:r>
            <a:r>
              <a:rPr lang="en-US" dirty="0"/>
              <a:t>minima </a:t>
            </a:r>
            <a:r>
              <a:rPr lang="en-US" dirty="0" err="1"/>
              <a:t>veniam</a:t>
            </a:r>
            <a:r>
              <a:rPr lang="nb-NO" kern="0" dirty="0"/>
              <a:t> </a:t>
            </a:r>
            <a:r>
              <a:rPr lang="nb-NO" kern="0" dirty="0" err="1"/>
              <a:t>eligendi</a:t>
            </a:r>
            <a:r>
              <a:rPr lang="nb-NO" kern="0" dirty="0"/>
              <a:t> </a:t>
            </a:r>
            <a:r>
              <a:rPr lang="nb-NO" kern="0" dirty="0" err="1"/>
              <a:t>optio</a:t>
            </a:r>
            <a:r>
              <a:rPr lang="nb-NO" kern="0" dirty="0"/>
              <a:t>.</a:t>
            </a:r>
            <a:endParaRPr lang="nb-NO" dirty="0"/>
          </a:p>
        </p:txBody>
      </p:sp>
      <p:sp>
        <p:nvSpPr>
          <p:cNvPr id="3" name="Subtitle 2">
            <a:extLst>
              <a:ext uri="{FF2B5EF4-FFF2-40B4-BE49-F238E27FC236}">
                <a16:creationId xmlns:a16="http://schemas.microsoft.com/office/drawing/2014/main" xmlns="" id="{3E85319D-DA91-364B-8696-2CA05DAEE2B9}"/>
              </a:ext>
            </a:extLst>
          </p:cNvPr>
          <p:cNvSpPr>
            <a:spLocks noGrp="1"/>
          </p:cNvSpPr>
          <p:nvPr>
            <p:ph type="subTitle" idx="1" hasCustomPrompt="1"/>
          </p:nvPr>
        </p:nvSpPr>
        <p:spPr>
          <a:xfrm>
            <a:off x="1524000" y="3602038"/>
            <a:ext cx="7229707" cy="1655762"/>
          </a:xfrm>
        </p:spPr>
        <p:txBody>
          <a:bodyPr numCol="1">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Accusantium</a:t>
            </a:r>
            <a:r>
              <a:rPr lang="en-US" dirty="0"/>
              <a:t> </a:t>
            </a:r>
            <a:r>
              <a:rPr lang="en-US" dirty="0" err="1"/>
              <a:t>dolordfg</a:t>
            </a:r>
            <a:r>
              <a:rPr lang="en-US" dirty="0"/>
              <a:t> </a:t>
            </a:r>
            <a:r>
              <a:rPr lang="en-US" dirty="0" err="1"/>
              <a:t>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qdfuae</a:t>
            </a:r>
            <a:r>
              <a:rPr lang="en-US" dirty="0"/>
              <a:t> </a:t>
            </a:r>
            <a:r>
              <a:rPr lang="en-US" dirty="0" err="1"/>
              <a:t>dfgab</a:t>
            </a:r>
            <a:r>
              <a:rPr lang="en-US" dirty="0"/>
              <a:t>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bedfgatae</a:t>
            </a:r>
            <a:r>
              <a:rPr lang="en-US" dirty="0"/>
              <a:t> vitae. Nemo </a:t>
            </a:r>
            <a:r>
              <a:rPr lang="en-US" dirty="0" err="1"/>
              <a:t>en</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fghhim</a:t>
            </a:r>
            <a:r>
              <a:rPr lang="en-US" dirty="0"/>
              <a:t> </a:t>
            </a:r>
            <a:r>
              <a:rPr lang="en-US" dirty="0" err="1"/>
              <a:t>ipsam</a:t>
            </a:r>
            <a:r>
              <a:rPr lang="en-US" dirty="0"/>
              <a:t> </a:t>
            </a:r>
            <a:r>
              <a:rPr lang="en-US" dirty="0" err="1"/>
              <a:t>voluptaddftem</a:t>
            </a:r>
            <a:r>
              <a:rPr lang="en-US" dirty="0"/>
              <a:t> </a:t>
            </a:r>
            <a:r>
              <a:rPr lang="en-US" dirty="0" err="1"/>
              <a:t>quia</a:t>
            </a:r>
            <a:r>
              <a:rPr lang="en-US" dirty="0"/>
              <a:t> </a:t>
            </a:r>
            <a:r>
              <a:rPr lang="en-US" dirty="0" err="1"/>
              <a:t>voluptas</a:t>
            </a:r>
            <a:r>
              <a:rPr lang="en-US" dirty="0"/>
              <a:t> sit </a:t>
            </a:r>
            <a:r>
              <a:rPr lang="en-US" dirty="0" err="1"/>
              <a:t>aspe</a:t>
            </a:r>
            <a:r>
              <a:rPr lang="en-US" dirty="0"/>
              <a:t> </a:t>
            </a:r>
            <a:r>
              <a:rPr lang="en-US" dirty="0" err="1"/>
              <a:t>ipsa</a:t>
            </a:r>
            <a:r>
              <a:rPr lang="en-US" dirty="0"/>
              <a:t> </a:t>
            </a:r>
            <a:r>
              <a:rPr lang="en-US" dirty="0" err="1"/>
              <a:t>quafge</a:t>
            </a:r>
            <a:r>
              <a:rPr lang="en-US" dirty="0"/>
              <a:t> ab </a:t>
            </a:r>
            <a:r>
              <a:rPr lang="en-US" dirty="0" err="1"/>
              <a:t>illo</a:t>
            </a:r>
            <a:r>
              <a:rPr lang="en-US" dirty="0"/>
              <a:t> </a:t>
            </a:r>
            <a:r>
              <a:rPr lang="en-US" dirty="0" err="1"/>
              <a:t>rnatur</a:t>
            </a:r>
            <a:r>
              <a:rPr lang="en-US" dirty="0"/>
              <a:t> </a:t>
            </a:r>
            <a:r>
              <a:rPr lang="en-US" dirty="0" err="1"/>
              <a:t>aut</a:t>
            </a:r>
            <a:r>
              <a:rPr lang="en-US" dirty="0"/>
              <a:t> </a:t>
            </a:r>
            <a:r>
              <a:rPr lang="en-US" dirty="0" err="1"/>
              <a:t>odit</a:t>
            </a:r>
            <a:r>
              <a:rPr lang="en-US" dirty="0"/>
              <a:t> </a:t>
            </a:r>
            <a:r>
              <a:rPr lang="en-US" dirty="0" err="1"/>
              <a:t>aut</a:t>
            </a:r>
            <a:r>
              <a:rPr lang="en-US" dirty="0"/>
              <a:t> </a:t>
            </a:r>
            <a:r>
              <a:rPr lang="en-US" dirty="0" err="1"/>
              <a:t>fuggfgit</a:t>
            </a:r>
            <a:r>
              <a:rPr lang="en-US" dirty="0"/>
              <a:t>, </a:t>
            </a:r>
            <a:r>
              <a:rPr lang="en-US" dirty="0" err="1"/>
              <a:t>sed</a:t>
            </a:r>
            <a:r>
              <a:rPr lang="en-US" dirty="0"/>
              <a:t> </a:t>
            </a:r>
            <a:r>
              <a:rPr lang="en-US" dirty="0" err="1"/>
              <a:t>quia</a:t>
            </a:r>
            <a:r>
              <a:rPr lang="en-US" dirty="0"/>
              <a:t>.</a:t>
            </a:r>
            <a:endParaRPr lang="nb-NO" dirty="0"/>
          </a:p>
        </p:txBody>
      </p:sp>
      <p:pic>
        <p:nvPicPr>
          <p:cNvPr id="9" name="Picture 8">
            <a:extLst>
              <a:ext uri="{FF2B5EF4-FFF2-40B4-BE49-F238E27FC236}">
                <a16:creationId xmlns:a16="http://schemas.microsoft.com/office/drawing/2014/main" xmlns="" id="{33CD32E3-B784-A747-8E71-06B66A133B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640" y="6385412"/>
            <a:ext cx="1100017" cy="233155"/>
          </a:xfrm>
          <a:prstGeom prst="rect">
            <a:avLst/>
          </a:prstGeom>
        </p:spPr>
      </p:pic>
    </p:spTree>
    <p:extLst>
      <p:ext uri="{BB962C8B-B14F-4D97-AF65-F5344CB8AC3E}">
        <p14:creationId xmlns:p14="http://schemas.microsoft.com/office/powerpoint/2010/main" val="363491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 + 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165E71-0C15-C443-8480-5EED89F7F1CA}"/>
              </a:ext>
            </a:extLst>
          </p:cNvPr>
          <p:cNvSpPr>
            <a:spLocks noGrp="1"/>
          </p:cNvSpPr>
          <p:nvPr>
            <p:ph type="ctrTitle" hasCustomPrompt="1"/>
          </p:nvPr>
        </p:nvSpPr>
        <p:spPr>
          <a:xfrm>
            <a:off x="1524000" y="1528793"/>
            <a:ext cx="9144000" cy="1532459"/>
          </a:xfrm>
        </p:spPr>
        <p:txBody>
          <a:bodyPr anchor="t">
            <a:normAutofit/>
          </a:bodyPr>
          <a:lstStyle>
            <a:lvl1pPr algn="l">
              <a:defRPr sz="4400"/>
            </a:lvl1pPr>
          </a:lstStyle>
          <a:p>
            <a:r>
              <a:rPr lang="nb-NO" kern="0" dirty="0" err="1"/>
              <a:t>Soluta</a:t>
            </a:r>
            <a:r>
              <a:rPr lang="nb-NO" kern="0" dirty="0"/>
              <a:t> </a:t>
            </a:r>
            <a:r>
              <a:rPr lang="en-US" dirty="0"/>
              <a:t>minima </a:t>
            </a:r>
            <a:r>
              <a:rPr lang="nb-NO" kern="0" dirty="0" err="1"/>
              <a:t>eligendi</a:t>
            </a:r>
            <a:r>
              <a:rPr lang="nb-NO" kern="0" dirty="0"/>
              <a:t> </a:t>
            </a:r>
            <a:r>
              <a:rPr lang="nb-NO" kern="0" dirty="0" err="1"/>
              <a:t>optio</a:t>
            </a:r>
            <a:r>
              <a:rPr lang="nb-NO" kern="0" dirty="0"/>
              <a:t> </a:t>
            </a:r>
            <a:r>
              <a:rPr lang="en-US" dirty="0" err="1"/>
              <a:t>veniam</a:t>
            </a:r>
            <a:r>
              <a:rPr lang="nb-NO" kern="0" dirty="0"/>
              <a:t> </a:t>
            </a:r>
            <a:r>
              <a:rPr lang="nb-NO" kern="0" dirty="0" err="1"/>
              <a:t>nobis</a:t>
            </a:r>
            <a:r>
              <a:rPr lang="nb-NO" kern="0" dirty="0"/>
              <a:t> </a:t>
            </a:r>
            <a:r>
              <a:rPr lang="nb-NO" kern="0" dirty="0" err="1"/>
              <a:t>dolores</a:t>
            </a:r>
            <a:r>
              <a:rPr lang="nb-NO" kern="0" dirty="0"/>
              <a:t> </a:t>
            </a:r>
            <a:r>
              <a:rPr lang="nb-NO" kern="0" dirty="0" err="1"/>
              <a:t>eos</a:t>
            </a:r>
            <a:r>
              <a:rPr lang="nb-NO" kern="0" dirty="0"/>
              <a:t> </a:t>
            </a:r>
            <a:r>
              <a:rPr lang="nb-NO" kern="0" dirty="0" err="1"/>
              <a:t>qui</a:t>
            </a:r>
            <a:r>
              <a:rPr lang="nb-NO" kern="0" dirty="0"/>
              <a:t>.</a:t>
            </a:r>
            <a:endParaRPr lang="nb-NO" dirty="0"/>
          </a:p>
        </p:txBody>
      </p:sp>
      <p:sp>
        <p:nvSpPr>
          <p:cNvPr id="3" name="Subtitle 2">
            <a:extLst>
              <a:ext uri="{FF2B5EF4-FFF2-40B4-BE49-F238E27FC236}">
                <a16:creationId xmlns:a16="http://schemas.microsoft.com/office/drawing/2014/main" xmlns="" id="{3E85319D-DA91-364B-8696-2CA05DAEE2B9}"/>
              </a:ext>
            </a:extLst>
          </p:cNvPr>
          <p:cNvSpPr>
            <a:spLocks noGrp="1"/>
          </p:cNvSpPr>
          <p:nvPr>
            <p:ph type="subTitle" idx="1" hasCustomPrompt="1"/>
          </p:nvPr>
        </p:nvSpPr>
        <p:spPr>
          <a:xfrm>
            <a:off x="1524000" y="410816"/>
            <a:ext cx="7229707" cy="882625"/>
          </a:xfrm>
        </p:spPr>
        <p:txBody>
          <a:bodyPr numCol="1" anchor="b">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Accusantium</a:t>
            </a:r>
            <a:r>
              <a:rPr lang="en-US" dirty="0"/>
              <a:t> </a:t>
            </a:r>
            <a:r>
              <a:rPr lang="en-US" dirty="0" err="1"/>
              <a:t>dolordfg</a:t>
            </a:r>
            <a:r>
              <a:rPr lang="en-US" dirty="0"/>
              <a:t> </a:t>
            </a:r>
            <a:r>
              <a:rPr lang="en-US" dirty="0" err="1"/>
              <a:t>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endParaRPr lang="nb-NO" dirty="0"/>
          </a:p>
        </p:txBody>
      </p:sp>
      <p:sp>
        <p:nvSpPr>
          <p:cNvPr id="15" name="Text Placeholder 7">
            <a:extLst>
              <a:ext uri="{FF2B5EF4-FFF2-40B4-BE49-F238E27FC236}">
                <a16:creationId xmlns:a16="http://schemas.microsoft.com/office/drawing/2014/main" xmlns="" id="{7496563A-5750-8D4B-AF7A-1E34526017BC}"/>
              </a:ext>
            </a:extLst>
          </p:cNvPr>
          <p:cNvSpPr>
            <a:spLocks noGrp="1"/>
          </p:cNvSpPr>
          <p:nvPr>
            <p:ph type="body" sz="quarter" idx="10" hasCustomPrompt="1"/>
          </p:nvPr>
        </p:nvSpPr>
        <p:spPr>
          <a:xfrm>
            <a:off x="1524000" y="3408152"/>
            <a:ext cx="7229707" cy="2768811"/>
          </a:xfrm>
        </p:spPr>
        <p:txBody>
          <a:bodyPr numCol="1"/>
          <a:lstStyle>
            <a:lvl1pPr>
              <a:defRPr/>
            </a:lvl1pPr>
          </a:lstStyle>
          <a:p>
            <a:pPr lvl="0"/>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ration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rat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e </a:t>
            </a:r>
            <a:r>
              <a:rPr lang="en-US" dirty="0" err="1"/>
              <a:t>voluptatem</a:t>
            </a:r>
            <a:r>
              <a:rPr lang="en-US" dirty="0"/>
              <a:t> </a:t>
            </a:r>
            <a:r>
              <a:rPr lang="en-US" dirty="0" err="1"/>
              <a:t>sequi</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a:t>
            </a:r>
            <a:endParaRPr lang="nb-NO" dirty="0"/>
          </a:p>
        </p:txBody>
      </p:sp>
      <p:pic>
        <p:nvPicPr>
          <p:cNvPr id="7" name="Picture 6">
            <a:extLst>
              <a:ext uri="{FF2B5EF4-FFF2-40B4-BE49-F238E27FC236}">
                <a16:creationId xmlns:a16="http://schemas.microsoft.com/office/drawing/2014/main" xmlns="" id="{3D9D1A7A-81B0-8E41-954B-DEC8BE377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640" y="6385412"/>
            <a:ext cx="1100017" cy="233155"/>
          </a:xfrm>
          <a:prstGeom prst="rect">
            <a:avLst/>
          </a:prstGeom>
        </p:spPr>
      </p:pic>
    </p:spTree>
    <p:extLst>
      <p:ext uri="{BB962C8B-B14F-4D97-AF65-F5344CB8AC3E}">
        <p14:creationId xmlns:p14="http://schemas.microsoft.com/office/powerpoint/2010/main" val="230400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1D18D50B-C5B2-544E-AD9E-4EF105149CDC}"/>
              </a:ext>
            </a:extLst>
          </p:cNvPr>
          <p:cNvSpPr>
            <a:spLocks noGrp="1"/>
          </p:cNvSpPr>
          <p:nvPr>
            <p:ph type="pic" sz="quarter" idx="13"/>
          </p:nvPr>
        </p:nvSpPr>
        <p:spPr>
          <a:xfrm>
            <a:off x="312420" y="365125"/>
            <a:ext cx="11567160" cy="5667685"/>
          </a:xfrm>
        </p:spPr>
        <p:txBody>
          <a:bodyPr/>
          <a:lstStyle/>
          <a:p>
            <a:endParaRPr lang="nb-NO" dirty="0"/>
          </a:p>
        </p:txBody>
      </p:sp>
      <p:sp>
        <p:nvSpPr>
          <p:cNvPr id="14" name="Text Placeholder 13">
            <a:extLst>
              <a:ext uri="{FF2B5EF4-FFF2-40B4-BE49-F238E27FC236}">
                <a16:creationId xmlns:a16="http://schemas.microsoft.com/office/drawing/2014/main" xmlns="" id="{6655F893-D010-C94E-827F-009F93C16B42}"/>
              </a:ext>
            </a:extLst>
          </p:cNvPr>
          <p:cNvSpPr>
            <a:spLocks noGrp="1"/>
          </p:cNvSpPr>
          <p:nvPr>
            <p:ph type="body" sz="quarter" idx="14" hasCustomPrompt="1"/>
          </p:nvPr>
        </p:nvSpPr>
        <p:spPr>
          <a:xfrm>
            <a:off x="312738" y="6311900"/>
            <a:ext cx="9639645" cy="323850"/>
          </a:xfrm>
        </p:spPr>
        <p:txBody>
          <a:bodyPr numCol="1">
            <a:normAutofit/>
          </a:bodyPr>
          <a:lstStyle>
            <a:lvl1pPr>
              <a:defRPr sz="1100"/>
            </a:lvl1pPr>
          </a:lstStyle>
          <a:p>
            <a:pPr lvl="0"/>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endParaRPr lang="nb-NO" dirty="0"/>
          </a:p>
        </p:txBody>
      </p:sp>
      <p:pic>
        <p:nvPicPr>
          <p:cNvPr id="17" name="Picture 16">
            <a:extLst>
              <a:ext uri="{FF2B5EF4-FFF2-40B4-BE49-F238E27FC236}">
                <a16:creationId xmlns:a16="http://schemas.microsoft.com/office/drawing/2014/main" xmlns="" id="{91953567-DB27-0F40-9026-7BFF9C3FB7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640" y="6385412"/>
            <a:ext cx="1100017" cy="233155"/>
          </a:xfrm>
          <a:prstGeom prst="rect">
            <a:avLst/>
          </a:prstGeom>
        </p:spPr>
      </p:pic>
    </p:spTree>
    <p:extLst>
      <p:ext uri="{BB962C8B-B14F-4D97-AF65-F5344CB8AC3E}">
        <p14:creationId xmlns:p14="http://schemas.microsoft.com/office/powerpoint/2010/main" val="284497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1D18D50B-C5B2-544E-AD9E-4EF105149CDC}"/>
              </a:ext>
            </a:extLst>
          </p:cNvPr>
          <p:cNvSpPr>
            <a:spLocks noGrp="1"/>
          </p:cNvSpPr>
          <p:nvPr>
            <p:ph type="pic" sz="quarter" idx="13"/>
          </p:nvPr>
        </p:nvSpPr>
        <p:spPr>
          <a:xfrm>
            <a:off x="312420" y="365125"/>
            <a:ext cx="5675785" cy="5667685"/>
          </a:xfrm>
        </p:spPr>
        <p:txBody>
          <a:bodyPr/>
          <a:lstStyle/>
          <a:p>
            <a:endParaRPr lang="nb-NO"/>
          </a:p>
        </p:txBody>
      </p:sp>
      <p:sp>
        <p:nvSpPr>
          <p:cNvPr id="4" name="Title 1">
            <a:extLst>
              <a:ext uri="{FF2B5EF4-FFF2-40B4-BE49-F238E27FC236}">
                <a16:creationId xmlns:a16="http://schemas.microsoft.com/office/drawing/2014/main" xmlns="" id="{213515B8-15BC-424D-9D64-8F41EAF871F0}"/>
              </a:ext>
            </a:extLst>
          </p:cNvPr>
          <p:cNvSpPr>
            <a:spLocks noGrp="1"/>
          </p:cNvSpPr>
          <p:nvPr>
            <p:ph type="ctrTitle" hasCustomPrompt="1"/>
          </p:nvPr>
        </p:nvSpPr>
        <p:spPr>
          <a:xfrm>
            <a:off x="6220522" y="1230891"/>
            <a:ext cx="5421352" cy="2170545"/>
          </a:xfrm>
        </p:spPr>
        <p:txBody>
          <a:bodyPr anchor="b">
            <a:normAutofit/>
          </a:bodyPr>
          <a:lstStyle>
            <a:lvl1pPr algn="l">
              <a:defRPr sz="4400"/>
            </a:lvl1pPr>
          </a:lstStyle>
          <a:p>
            <a:r>
              <a:rPr lang="nb-NO" kern="0" dirty="0" err="1"/>
              <a:t>Cum</a:t>
            </a:r>
            <a:r>
              <a:rPr lang="nb-NO" kern="0" dirty="0"/>
              <a:t> </a:t>
            </a:r>
            <a:r>
              <a:rPr lang="nb-NO" kern="0" dirty="0" err="1"/>
              <a:t>soluta</a:t>
            </a:r>
            <a:r>
              <a:rPr lang="nb-NO" kern="0" dirty="0"/>
              <a:t> </a:t>
            </a:r>
            <a:r>
              <a:rPr lang="nb-NO" kern="0" dirty="0" err="1"/>
              <a:t>nobis</a:t>
            </a:r>
            <a:r>
              <a:rPr lang="nb-NO" kern="0" dirty="0"/>
              <a:t> </a:t>
            </a:r>
            <a:r>
              <a:rPr lang="en-US" dirty="0"/>
              <a:t>minima </a:t>
            </a:r>
            <a:r>
              <a:rPr lang="en-US" dirty="0" err="1"/>
              <a:t>veniam</a:t>
            </a:r>
            <a:r>
              <a:rPr lang="nb-NO" kern="0" dirty="0"/>
              <a:t> </a:t>
            </a:r>
            <a:r>
              <a:rPr lang="nb-NO" kern="0" dirty="0" err="1"/>
              <a:t>eligendi</a:t>
            </a:r>
            <a:r>
              <a:rPr lang="nb-NO" kern="0" dirty="0"/>
              <a:t> </a:t>
            </a:r>
            <a:r>
              <a:rPr lang="nb-NO" kern="0" dirty="0" err="1"/>
              <a:t>optio</a:t>
            </a:r>
            <a:r>
              <a:rPr lang="nb-NO" kern="0" dirty="0"/>
              <a:t>.</a:t>
            </a:r>
            <a:endParaRPr lang="nb-NO" dirty="0"/>
          </a:p>
        </p:txBody>
      </p:sp>
      <p:sp>
        <p:nvSpPr>
          <p:cNvPr id="5" name="Subtitle 2">
            <a:extLst>
              <a:ext uri="{FF2B5EF4-FFF2-40B4-BE49-F238E27FC236}">
                <a16:creationId xmlns:a16="http://schemas.microsoft.com/office/drawing/2014/main" xmlns="" id="{9042B37E-DA48-7847-A5A4-4FA5BD966B3E}"/>
              </a:ext>
            </a:extLst>
          </p:cNvPr>
          <p:cNvSpPr>
            <a:spLocks noGrp="1"/>
          </p:cNvSpPr>
          <p:nvPr>
            <p:ph type="subTitle" idx="14" hasCustomPrompt="1"/>
          </p:nvPr>
        </p:nvSpPr>
        <p:spPr>
          <a:xfrm>
            <a:off x="6220522" y="3602038"/>
            <a:ext cx="4317380" cy="1655762"/>
          </a:xfrm>
        </p:spPr>
        <p:txBody>
          <a:bodyPr numCol="1">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Accusantium</a:t>
            </a:r>
            <a:r>
              <a:rPr lang="en-US" dirty="0"/>
              <a:t> </a:t>
            </a:r>
            <a:r>
              <a:rPr lang="en-US" dirty="0" err="1"/>
              <a:t>dolordfg</a:t>
            </a:r>
            <a:r>
              <a:rPr lang="en-US" dirty="0"/>
              <a:t> </a:t>
            </a:r>
            <a:r>
              <a:rPr lang="en-US" dirty="0" err="1"/>
              <a:t>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qdfuae</a:t>
            </a:r>
            <a:r>
              <a:rPr lang="en-US" dirty="0"/>
              <a:t> </a:t>
            </a:r>
            <a:r>
              <a:rPr lang="en-US" dirty="0" err="1"/>
              <a:t>dfgab</a:t>
            </a:r>
            <a:r>
              <a:rPr lang="en-US" dirty="0"/>
              <a:t>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bedfgatae</a:t>
            </a:r>
            <a:r>
              <a:rPr lang="en-US" dirty="0"/>
              <a:t> vitae. Nemo </a:t>
            </a:r>
            <a:r>
              <a:rPr lang="en-US" dirty="0" err="1"/>
              <a:t>en</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fghhim</a:t>
            </a:r>
            <a:r>
              <a:rPr lang="en-US" dirty="0"/>
              <a:t> </a:t>
            </a:r>
            <a:r>
              <a:rPr lang="en-US" dirty="0" err="1"/>
              <a:t>ipsam</a:t>
            </a:r>
            <a:r>
              <a:rPr lang="en-US" dirty="0"/>
              <a:t> </a:t>
            </a:r>
            <a:r>
              <a:rPr lang="en-US" dirty="0" err="1"/>
              <a:t>volupt</a:t>
            </a:r>
            <a:r>
              <a:rPr lang="en-US" dirty="0"/>
              <a:t> </a:t>
            </a:r>
            <a:r>
              <a:rPr lang="en-US" dirty="0" err="1"/>
              <a:t>addftem</a:t>
            </a:r>
            <a:r>
              <a:rPr lang="en-US" dirty="0"/>
              <a:t> </a:t>
            </a:r>
            <a:r>
              <a:rPr lang="en-US" dirty="0" err="1"/>
              <a:t>quia</a:t>
            </a:r>
            <a:r>
              <a:rPr lang="en-US" dirty="0"/>
              <a:t> </a:t>
            </a:r>
            <a:r>
              <a:rPr lang="en-US" dirty="0" err="1"/>
              <a:t>voluptas</a:t>
            </a:r>
            <a:r>
              <a:rPr lang="en-US" dirty="0"/>
              <a:t> sit </a:t>
            </a:r>
            <a:r>
              <a:rPr lang="en-US" dirty="0" err="1"/>
              <a:t>aspe</a:t>
            </a:r>
            <a:r>
              <a:rPr lang="en-US" dirty="0"/>
              <a:t> </a:t>
            </a:r>
            <a:r>
              <a:rPr lang="en-US" dirty="0" err="1"/>
              <a:t>ipsa</a:t>
            </a:r>
            <a:r>
              <a:rPr lang="en-US" dirty="0"/>
              <a:t> </a:t>
            </a:r>
            <a:r>
              <a:rPr lang="en-US" dirty="0" err="1"/>
              <a:t>quafge</a:t>
            </a:r>
            <a:r>
              <a:rPr lang="en-US" dirty="0"/>
              <a:t> ab </a:t>
            </a:r>
            <a:r>
              <a:rPr lang="en-US" dirty="0" err="1"/>
              <a:t>illo</a:t>
            </a:r>
            <a:r>
              <a:rPr lang="en-US" dirty="0"/>
              <a:t> </a:t>
            </a:r>
            <a:r>
              <a:rPr lang="en-US" dirty="0" err="1"/>
              <a:t>rnatur</a:t>
            </a:r>
            <a:r>
              <a:rPr lang="en-US" dirty="0"/>
              <a:t> </a:t>
            </a:r>
            <a:r>
              <a:rPr lang="en-US" dirty="0" err="1"/>
              <a:t>aut</a:t>
            </a:r>
            <a:r>
              <a:rPr lang="en-US" dirty="0"/>
              <a:t> </a:t>
            </a:r>
            <a:r>
              <a:rPr lang="en-US" dirty="0" err="1"/>
              <a:t>odit</a:t>
            </a:r>
            <a:r>
              <a:rPr lang="en-US" dirty="0"/>
              <a:t> </a:t>
            </a:r>
            <a:r>
              <a:rPr lang="en-US" dirty="0" err="1"/>
              <a:t>aut</a:t>
            </a:r>
            <a:r>
              <a:rPr lang="en-US" dirty="0"/>
              <a:t> </a:t>
            </a:r>
            <a:r>
              <a:rPr lang="en-US" dirty="0" err="1"/>
              <a:t>fuggfgit</a:t>
            </a:r>
            <a:r>
              <a:rPr lang="en-US" dirty="0"/>
              <a:t>, </a:t>
            </a:r>
            <a:endParaRPr lang="nb-NO" dirty="0"/>
          </a:p>
        </p:txBody>
      </p:sp>
      <p:sp>
        <p:nvSpPr>
          <p:cNvPr id="13" name="Text Placeholder 13">
            <a:extLst>
              <a:ext uri="{FF2B5EF4-FFF2-40B4-BE49-F238E27FC236}">
                <a16:creationId xmlns:a16="http://schemas.microsoft.com/office/drawing/2014/main" xmlns="" id="{35F4F780-DC55-FF4D-BDFE-8BFDDDAEB98D}"/>
              </a:ext>
            </a:extLst>
          </p:cNvPr>
          <p:cNvSpPr>
            <a:spLocks noGrp="1"/>
          </p:cNvSpPr>
          <p:nvPr>
            <p:ph type="body" sz="quarter" idx="15" hasCustomPrompt="1"/>
          </p:nvPr>
        </p:nvSpPr>
        <p:spPr>
          <a:xfrm>
            <a:off x="312738" y="6311900"/>
            <a:ext cx="9639645" cy="323850"/>
          </a:xfrm>
        </p:spPr>
        <p:txBody>
          <a:bodyPr numCol="1">
            <a:normAutofit/>
          </a:bodyPr>
          <a:lstStyle>
            <a:lvl1pPr>
              <a:defRPr sz="1100"/>
            </a:lvl1pPr>
          </a:lstStyle>
          <a:p>
            <a:pPr lvl="0"/>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endParaRPr lang="nb-NO" dirty="0"/>
          </a:p>
        </p:txBody>
      </p:sp>
      <p:pic>
        <p:nvPicPr>
          <p:cNvPr id="15" name="Picture 14">
            <a:extLst>
              <a:ext uri="{FF2B5EF4-FFF2-40B4-BE49-F238E27FC236}">
                <a16:creationId xmlns:a16="http://schemas.microsoft.com/office/drawing/2014/main" xmlns="" id="{A60561EF-6D17-0B4D-9F41-67323A5A7B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640" y="6385412"/>
            <a:ext cx="1100017" cy="233155"/>
          </a:xfrm>
          <a:prstGeom prst="rect">
            <a:avLst/>
          </a:prstGeom>
        </p:spPr>
      </p:pic>
    </p:spTree>
    <p:extLst>
      <p:ext uri="{BB962C8B-B14F-4D97-AF65-F5344CB8AC3E}">
        <p14:creationId xmlns:p14="http://schemas.microsoft.com/office/powerpoint/2010/main" val="343533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hapter Red">
    <p:bg>
      <p:bgPr>
        <a:solidFill>
          <a:srgbClr val="A848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165E71-0C15-C443-8480-5EED89F7F1CA}"/>
              </a:ext>
            </a:extLst>
          </p:cNvPr>
          <p:cNvSpPr>
            <a:spLocks noGrp="1"/>
          </p:cNvSpPr>
          <p:nvPr>
            <p:ph type="ctrTitle" hasCustomPrompt="1"/>
          </p:nvPr>
        </p:nvSpPr>
        <p:spPr>
          <a:xfrm>
            <a:off x="1524000" y="1230891"/>
            <a:ext cx="9144000" cy="2170545"/>
          </a:xfrm>
        </p:spPr>
        <p:txBody>
          <a:bodyPr anchor="b"/>
          <a:lstStyle>
            <a:lvl1pPr algn="l">
              <a:defRPr sz="6000"/>
            </a:lvl1pPr>
          </a:lstStyle>
          <a:p>
            <a:r>
              <a:rPr lang="nb-NO" kern="0" dirty="0" err="1"/>
              <a:t>Nobis</a:t>
            </a:r>
            <a:r>
              <a:rPr lang="nb-NO" kern="0" dirty="0"/>
              <a:t> </a:t>
            </a:r>
            <a:r>
              <a:rPr lang="en-US" dirty="0"/>
              <a:t>minima </a:t>
            </a:r>
            <a:r>
              <a:rPr lang="en-US" dirty="0" err="1"/>
              <a:t>veniam</a:t>
            </a:r>
            <a:r>
              <a:rPr lang="nb-NO" kern="0" dirty="0"/>
              <a:t>.</a:t>
            </a:r>
            <a:endParaRPr lang="nb-NO" dirty="0"/>
          </a:p>
        </p:txBody>
      </p:sp>
      <p:sp>
        <p:nvSpPr>
          <p:cNvPr id="3" name="Subtitle 2">
            <a:extLst>
              <a:ext uri="{FF2B5EF4-FFF2-40B4-BE49-F238E27FC236}">
                <a16:creationId xmlns:a16="http://schemas.microsoft.com/office/drawing/2014/main" xmlns="" id="{3E85319D-DA91-364B-8696-2CA05DAEE2B9}"/>
              </a:ext>
            </a:extLst>
          </p:cNvPr>
          <p:cNvSpPr>
            <a:spLocks noGrp="1"/>
          </p:cNvSpPr>
          <p:nvPr>
            <p:ph type="subTitle" idx="1" hasCustomPrompt="1"/>
          </p:nvPr>
        </p:nvSpPr>
        <p:spPr>
          <a:xfrm>
            <a:off x="1524000" y="3602038"/>
            <a:ext cx="7229707" cy="1655762"/>
          </a:xfrm>
        </p:spPr>
        <p:txBody>
          <a:bodyPr numCol="1">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Eipsa</a:t>
            </a:r>
            <a:r>
              <a:rPr lang="en-US" dirty="0"/>
              <a:t> </a:t>
            </a:r>
            <a:r>
              <a:rPr lang="en-US" dirty="0" err="1"/>
              <a:t>qdfuae</a:t>
            </a:r>
            <a:r>
              <a:rPr lang="en-US" dirty="0"/>
              <a:t> </a:t>
            </a:r>
            <a:r>
              <a:rPr lang="en-US" dirty="0" err="1"/>
              <a:t>dfgab</a:t>
            </a:r>
            <a:r>
              <a:rPr lang="en-US" dirty="0"/>
              <a:t>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bedfgatae</a:t>
            </a:r>
            <a:r>
              <a:rPr lang="en-US" dirty="0"/>
              <a:t> vitae. Nemo </a:t>
            </a:r>
            <a:r>
              <a:rPr lang="en-US" dirty="0" err="1"/>
              <a:t>en</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fghhim</a:t>
            </a:r>
            <a:r>
              <a:rPr lang="en-US" dirty="0"/>
              <a:t>.</a:t>
            </a:r>
            <a:endParaRPr lang="nb-NO" dirty="0"/>
          </a:p>
        </p:txBody>
      </p:sp>
      <p:pic>
        <p:nvPicPr>
          <p:cNvPr id="7" name="Picture 6">
            <a:extLst>
              <a:ext uri="{FF2B5EF4-FFF2-40B4-BE49-F238E27FC236}">
                <a16:creationId xmlns:a16="http://schemas.microsoft.com/office/drawing/2014/main" xmlns="" id="{C99CD026-B925-B14E-9BCC-F4D97D80D0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640" y="6385412"/>
            <a:ext cx="1100017" cy="233155"/>
          </a:xfrm>
          <a:prstGeom prst="rect">
            <a:avLst/>
          </a:prstGeom>
        </p:spPr>
      </p:pic>
    </p:spTree>
    <p:extLst>
      <p:ext uri="{BB962C8B-B14F-4D97-AF65-F5344CB8AC3E}">
        <p14:creationId xmlns:p14="http://schemas.microsoft.com/office/powerpoint/2010/main" val="24160114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C65A58D-73B9-4242-935C-DD051A8FF7EC}"/>
              </a:ext>
            </a:extLst>
          </p:cNvPr>
          <p:cNvSpPr>
            <a:spLocks noGrp="1"/>
          </p:cNvSpPr>
          <p:nvPr>
            <p:ph type="title"/>
          </p:nvPr>
        </p:nvSpPr>
        <p:spPr>
          <a:xfrm>
            <a:off x="838200" y="365126"/>
            <a:ext cx="10515600" cy="1162592"/>
          </a:xfrm>
          <a:prstGeom prst="rect">
            <a:avLst/>
          </a:prstGeom>
        </p:spPr>
        <p:txBody>
          <a:bodyPr vert="horz" lIns="91440" tIns="45720" rIns="91440" bIns="45720" rtlCol="0" anchor="b">
            <a:normAutofit/>
          </a:bodyPr>
          <a:lstStyle/>
          <a:p>
            <a:r>
              <a:rPr lang="en-US" dirty="0"/>
              <a:t>Ut </a:t>
            </a:r>
            <a:r>
              <a:rPr lang="en-US" dirty="0" err="1"/>
              <a:t>enim</a:t>
            </a:r>
            <a:r>
              <a:rPr lang="en-US" dirty="0"/>
              <a:t> ad minima </a:t>
            </a:r>
            <a:r>
              <a:rPr lang="en-US" dirty="0" err="1"/>
              <a:t>veniam</a:t>
            </a:r>
            <a:r>
              <a:rPr lang="en-US" dirty="0"/>
              <a:t> </a:t>
            </a:r>
            <a:r>
              <a:rPr lang="en-US" dirty="0" err="1"/>
              <a:t>quis</a:t>
            </a:r>
            <a:r>
              <a:rPr lang="en-US" dirty="0"/>
              <a:t> no. </a:t>
            </a:r>
            <a:endParaRPr lang="nb-NO" dirty="0"/>
          </a:p>
        </p:txBody>
      </p:sp>
      <p:sp>
        <p:nvSpPr>
          <p:cNvPr id="3" name="Text Placeholder 2">
            <a:extLst>
              <a:ext uri="{FF2B5EF4-FFF2-40B4-BE49-F238E27FC236}">
                <a16:creationId xmlns:a16="http://schemas.microsoft.com/office/drawing/2014/main" xmlns="" id="{86C6D485-7566-AB4E-9719-49188DB0AD2B}"/>
              </a:ext>
            </a:extLst>
          </p:cNvPr>
          <p:cNvSpPr>
            <a:spLocks noGrp="1"/>
          </p:cNvSpPr>
          <p:nvPr>
            <p:ph type="body" idx="1"/>
          </p:nvPr>
        </p:nvSpPr>
        <p:spPr>
          <a:xfrm>
            <a:off x="838200" y="1825625"/>
            <a:ext cx="10515600" cy="4351338"/>
          </a:xfrm>
          <a:prstGeom prst="rect">
            <a:avLst/>
          </a:prstGeom>
        </p:spPr>
        <p:txBody>
          <a:bodyPr vert="horz" lIns="91440" tIns="45720" rIns="91440" bIns="45720" numCol="2" spcCol="252000" rtlCol="0" anchor="t">
            <a:normAutofit/>
          </a:bodyPr>
          <a:lstStyle/>
          <a:p>
            <a:pPr lvl="0"/>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ration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rat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e </a:t>
            </a:r>
            <a:r>
              <a:rPr lang="en-US" dirty="0" err="1"/>
              <a:t>voluptatem</a:t>
            </a:r>
            <a:r>
              <a:rPr lang="en-US" dirty="0"/>
              <a:t> </a:t>
            </a:r>
            <a:r>
              <a:rPr lang="en-US" dirty="0" err="1"/>
              <a:t>sequi</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Ut </a:t>
            </a:r>
            <a:r>
              <a:rPr lang="en-US" dirty="0" err="1"/>
              <a:t>enim</a:t>
            </a:r>
            <a:r>
              <a:rPr lang="en-US" dirty="0"/>
              <a:t> ad minima </a:t>
            </a:r>
            <a:r>
              <a:rPr lang="en-US" dirty="0" err="1"/>
              <a:t>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eos</a:t>
            </a:r>
            <a:r>
              <a:rPr lang="en-US" dirty="0"/>
              <a:t> qui ration </a:t>
            </a:r>
            <a:r>
              <a:rPr lang="en-US" dirty="0" err="1"/>
              <a:t>sed</a:t>
            </a:r>
            <a:r>
              <a:rPr lang="en-US" dirty="0"/>
              <a:t> </a:t>
            </a:r>
            <a:r>
              <a:rPr lang="en-US" dirty="0" err="1"/>
              <a:t>quia</a:t>
            </a:r>
            <a:r>
              <a:rPr lang="en-US" dirty="0"/>
              <a:t> non </a:t>
            </a:r>
            <a:r>
              <a:rPr lang="en-US" dirty="0" err="1"/>
              <a:t>numquamam</a:t>
            </a:r>
            <a:r>
              <a:rPr lang="en-US" dirty="0"/>
              <a:t> </a:t>
            </a:r>
            <a:r>
              <a:rPr lang="en-US" dirty="0" err="1"/>
              <a:t>eius</a:t>
            </a:r>
            <a:r>
              <a:rPr lang="en-US" dirty="0"/>
              <a:t> </a:t>
            </a:r>
            <a:r>
              <a:rPr lang="en-US" dirty="0" err="1"/>
              <a:t>modi</a:t>
            </a:r>
            <a:r>
              <a:rPr lang="en-US" dirty="0"/>
              <a:t> </a:t>
            </a:r>
            <a:r>
              <a:rPr lang="en-US" dirty="0" err="1"/>
              <a:t>tempora</a:t>
            </a:r>
            <a:r>
              <a:rPr lang="en-US" dirty="0"/>
              <a:t> et dolore </a:t>
            </a:r>
            <a:r>
              <a:rPr lang="en-US" dirty="0" err="1"/>
              <a:t>magnam</a:t>
            </a:r>
            <a:r>
              <a:rPr lang="en-US" dirty="0"/>
              <a:t> </a:t>
            </a:r>
            <a:r>
              <a:rPr lang="en-US" dirty="0" err="1"/>
              <a:t>aliquam</a:t>
            </a:r>
            <a:r>
              <a:rPr lang="en-US" dirty="0"/>
              <a:t> </a:t>
            </a:r>
            <a:r>
              <a:rPr lang="en-US" dirty="0" err="1"/>
              <a:t>quae</a:t>
            </a:r>
            <a:r>
              <a:rPr lang="en-US" dirty="0"/>
              <a:t> dolor sit a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met,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rat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a:t>
            </a:r>
            <a:endParaRPr lang="nb-NO" dirty="0"/>
          </a:p>
        </p:txBody>
      </p:sp>
    </p:spTree>
    <p:extLst>
      <p:ext uri="{BB962C8B-B14F-4D97-AF65-F5344CB8AC3E}">
        <p14:creationId xmlns:p14="http://schemas.microsoft.com/office/powerpoint/2010/main" val="1231066580"/>
      </p:ext>
    </p:extLst>
  </p:cSld>
  <p:clrMap bg1="lt1" tx1="dk1" bg2="lt2" tx2="dk2" accent1="accent1" accent2="accent2" accent3="accent3" accent4="accent4" accent5="accent5" accent6="accent6" hlink="hlink" folHlink="folHlink"/>
  <p:sldLayoutIdLst>
    <p:sldLayoutId id="2147483665" r:id="rId1"/>
    <p:sldLayoutId id="2147483650" r:id="rId2"/>
    <p:sldLayoutId id="2147483662" r:id="rId3"/>
    <p:sldLayoutId id="2147483663" r:id="rId4"/>
    <p:sldLayoutId id="2147483649" r:id="rId5"/>
    <p:sldLayoutId id="2147483667" r:id="rId6"/>
    <p:sldLayoutId id="2147483652" r:id="rId7"/>
    <p:sldLayoutId id="2147483664"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b="1" i="0" kern="1200">
          <a:solidFill>
            <a:schemeClr val="tx1"/>
          </a:solidFill>
          <a:latin typeface="Minion Black" pitchFamily="2" charset="0"/>
          <a:ea typeface="+mj-ea"/>
          <a:cs typeface="+mj-cs"/>
        </a:defRPr>
      </a:lvl1pPr>
    </p:titleStyle>
    <p:bodyStyle>
      <a:lvl1pPr marL="0" indent="0" algn="l" defTabSz="914400" rtl="0" eaLnBrk="1" latinLnBrk="0" hangingPunct="1">
        <a:lnSpc>
          <a:spcPct val="90000"/>
        </a:lnSpc>
        <a:spcBef>
          <a:spcPts val="1000"/>
        </a:spcBef>
        <a:buFontTx/>
        <a:buNone/>
        <a:defRPr sz="1600" b="0" i="0" kern="1200">
          <a:solidFill>
            <a:schemeClr val="tx1"/>
          </a:solidFill>
          <a:latin typeface="Proxima Nova Light" panose="02000506030000020004" pitchFamily="2" charset="0"/>
          <a:ea typeface="+mn-ea"/>
          <a:cs typeface="+mn-cs"/>
        </a:defRPr>
      </a:lvl1pPr>
      <a:lvl2pPr marL="457200" indent="0" algn="l" defTabSz="914400" rtl="0" eaLnBrk="1" latinLnBrk="0" hangingPunct="1">
        <a:lnSpc>
          <a:spcPct val="90000"/>
        </a:lnSpc>
        <a:spcBef>
          <a:spcPts val="500"/>
        </a:spcBef>
        <a:buFontTx/>
        <a:buNone/>
        <a:defRPr sz="1600" b="0" i="0" kern="1200">
          <a:solidFill>
            <a:schemeClr val="tx1"/>
          </a:solidFill>
          <a:latin typeface="Helvetica Light" panose="020B0403020202020204" pitchFamily="34" charset="0"/>
          <a:ea typeface="+mn-ea"/>
          <a:cs typeface="+mn-cs"/>
        </a:defRPr>
      </a:lvl2pPr>
      <a:lvl3pPr marL="914400" indent="0" algn="l" defTabSz="914400" rtl="0" eaLnBrk="1" latinLnBrk="0" hangingPunct="1">
        <a:lnSpc>
          <a:spcPct val="90000"/>
        </a:lnSpc>
        <a:spcBef>
          <a:spcPts val="500"/>
        </a:spcBef>
        <a:buFontTx/>
        <a:buNone/>
        <a:defRPr sz="1400" b="0" i="0" kern="1200">
          <a:solidFill>
            <a:schemeClr val="tx1"/>
          </a:solidFill>
          <a:latin typeface="Helvetica Light" panose="020B0403020202020204" pitchFamily="34" charset="0"/>
          <a:ea typeface="+mn-ea"/>
          <a:cs typeface="+mn-cs"/>
        </a:defRPr>
      </a:lvl3pPr>
      <a:lvl4pPr marL="1371600" indent="0" algn="l" defTabSz="914400" rtl="0" eaLnBrk="1" latinLnBrk="0" hangingPunct="1">
        <a:lnSpc>
          <a:spcPct val="90000"/>
        </a:lnSpc>
        <a:spcBef>
          <a:spcPts val="500"/>
        </a:spcBef>
        <a:buFontTx/>
        <a:buNone/>
        <a:defRPr sz="1200" b="0" i="0" kern="1200">
          <a:solidFill>
            <a:schemeClr val="tx1"/>
          </a:solidFill>
          <a:latin typeface="Helvetica Light" panose="020B0403020202020204" pitchFamily="34" charset="0"/>
          <a:ea typeface="+mn-ea"/>
          <a:cs typeface="+mn-cs"/>
        </a:defRPr>
      </a:lvl4pPr>
      <a:lvl5pPr marL="1828800" indent="0" algn="l" defTabSz="914400" rtl="0" eaLnBrk="1" latinLnBrk="0" hangingPunct="1">
        <a:lnSpc>
          <a:spcPct val="90000"/>
        </a:lnSpc>
        <a:spcBef>
          <a:spcPts val="500"/>
        </a:spcBef>
        <a:buFontTx/>
        <a:buNone/>
        <a:defRPr sz="1100" b="0" i="0" kern="120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facebook.com/Utviklingsfondet/videos/1015477688990095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D3A97E-F1FF-2D43-804E-CECF47F6A739}"/>
              </a:ext>
            </a:extLst>
          </p:cNvPr>
          <p:cNvSpPr>
            <a:spLocks noGrp="1"/>
          </p:cNvSpPr>
          <p:nvPr>
            <p:ph type="ctrTitle"/>
          </p:nvPr>
        </p:nvSpPr>
        <p:spPr>
          <a:xfrm>
            <a:off x="1524000" y="1860284"/>
            <a:ext cx="9745684" cy="2170545"/>
          </a:xfrm>
        </p:spPr>
        <p:txBody>
          <a:bodyPr>
            <a:normAutofit/>
          </a:bodyPr>
          <a:lstStyle/>
          <a:p>
            <a:r>
              <a:rPr lang="nb-NO" sz="5400" dirty="0" smtClean="0">
                <a:latin typeface="+mj-lt"/>
              </a:rPr>
              <a:t>Om Utviklingsfondet og Guatemal</a:t>
            </a:r>
            <a:r>
              <a:rPr lang="nb-NO" sz="5400" dirty="0">
                <a:latin typeface="+mj-lt"/>
              </a:rPr>
              <a:t>a</a:t>
            </a:r>
          </a:p>
        </p:txBody>
      </p:sp>
      <p:sp>
        <p:nvSpPr>
          <p:cNvPr id="3" name="Subtitle 2">
            <a:extLst>
              <a:ext uri="{FF2B5EF4-FFF2-40B4-BE49-F238E27FC236}">
                <a16:creationId xmlns:a16="http://schemas.microsoft.com/office/drawing/2014/main" xmlns="" id="{6F97FD92-5B50-BF47-8660-8B4B3AAF7486}"/>
              </a:ext>
            </a:extLst>
          </p:cNvPr>
          <p:cNvSpPr>
            <a:spLocks noGrp="1"/>
          </p:cNvSpPr>
          <p:nvPr>
            <p:ph type="subTitle" idx="1"/>
          </p:nvPr>
        </p:nvSpPr>
        <p:spPr>
          <a:xfrm>
            <a:off x="7686676" y="5091765"/>
            <a:ext cx="3583008" cy="201930"/>
          </a:xfrm>
        </p:spPr>
        <p:txBody>
          <a:bodyPr>
            <a:noAutofit/>
          </a:bodyPr>
          <a:lstStyle/>
          <a:p>
            <a:r>
              <a:rPr lang="nb-NO" dirty="0" smtClean="0">
                <a:latin typeface="+mn-lt"/>
              </a:rPr>
              <a:t>Til lokallagene i Norges Bygdekvinnelag, høsten 2018</a:t>
            </a:r>
            <a:endParaRPr lang="nb-NO" dirty="0">
              <a:latin typeface="+mn-lt"/>
            </a:endParaRPr>
          </a:p>
        </p:txBody>
      </p:sp>
    </p:spTree>
    <p:extLst>
      <p:ext uri="{BB962C8B-B14F-4D97-AF65-F5344CB8AC3E}">
        <p14:creationId xmlns:p14="http://schemas.microsoft.com/office/powerpoint/2010/main" val="32261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312420" y="374650"/>
            <a:ext cx="11567160" cy="5667685"/>
          </a:xfrm>
        </p:spPr>
      </p:pic>
      <p:sp>
        <p:nvSpPr>
          <p:cNvPr id="3" name="Plassholder for tekst 2"/>
          <p:cNvSpPr>
            <a:spLocks noGrp="1"/>
          </p:cNvSpPr>
          <p:nvPr>
            <p:ph type="body" sz="quarter" idx="14"/>
          </p:nvPr>
        </p:nvSpPr>
        <p:spPr>
          <a:xfrm>
            <a:off x="312738" y="6311899"/>
            <a:ext cx="10208800" cy="421409"/>
          </a:xfrm>
        </p:spPr>
        <p:txBody>
          <a:bodyPr>
            <a:normAutofit/>
          </a:bodyPr>
          <a:lstStyle/>
          <a:p>
            <a:r>
              <a:rPr lang="nb-NO" dirty="0" smtClean="0">
                <a:latin typeface="+mn-lt"/>
              </a:rPr>
              <a:t>Utviklingsfondet jobber med nasjonal politikk for å sikre </a:t>
            </a:r>
            <a:r>
              <a:rPr lang="nb-NO" dirty="0">
                <a:latin typeface="+mn-lt"/>
              </a:rPr>
              <a:t>urbefolkningens rettigheter og råderett over </a:t>
            </a:r>
            <a:r>
              <a:rPr lang="nb-NO" dirty="0" smtClean="0">
                <a:latin typeface="+mn-lt"/>
              </a:rPr>
              <a:t>naturressurser.  Her er Ana </a:t>
            </a:r>
            <a:r>
              <a:rPr lang="nb-NO" dirty="0">
                <a:latin typeface="+mn-lt"/>
              </a:rPr>
              <a:t>Maria </a:t>
            </a:r>
            <a:r>
              <a:rPr lang="nb-NO" dirty="0" err="1">
                <a:latin typeface="+mn-lt"/>
              </a:rPr>
              <a:t>Castañedea</a:t>
            </a:r>
            <a:r>
              <a:rPr lang="nb-NO" dirty="0">
                <a:latin typeface="+mn-lt"/>
              </a:rPr>
              <a:t> </a:t>
            </a:r>
            <a:r>
              <a:rPr lang="nb-NO" dirty="0" smtClean="0">
                <a:latin typeface="+mn-lt"/>
              </a:rPr>
              <a:t>Diego, som koordinerer et prosjekt om klimatilpasning. </a:t>
            </a:r>
            <a:endParaRPr lang="nb-NO" dirty="0">
              <a:latin typeface="+mn-lt"/>
            </a:endParaRPr>
          </a:p>
        </p:txBody>
      </p:sp>
    </p:spTree>
    <p:extLst>
      <p:ext uri="{BB962C8B-B14F-4D97-AF65-F5344CB8AC3E}">
        <p14:creationId xmlns:p14="http://schemas.microsoft.com/office/powerpoint/2010/main" val="820935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p:txBody>
          <a:bodyPr>
            <a:normAutofit/>
          </a:bodyPr>
          <a:lstStyle/>
          <a:p>
            <a:r>
              <a:rPr lang="nb-NO" sz="3200" dirty="0" smtClean="0">
                <a:latin typeface="+mj-lt"/>
              </a:rPr>
              <a:t>Muligheter for Norges Bygdekvinnelag.</a:t>
            </a:r>
            <a:endParaRPr lang="nb-NO" sz="3200" dirty="0">
              <a:latin typeface="+mj-lt"/>
            </a:endParaRPr>
          </a:p>
        </p:txBody>
      </p:sp>
      <p:sp>
        <p:nvSpPr>
          <p:cNvPr id="4" name="Undertittel 3"/>
          <p:cNvSpPr>
            <a:spLocks noGrp="1"/>
          </p:cNvSpPr>
          <p:nvPr>
            <p:ph type="subTitle" idx="14"/>
          </p:nvPr>
        </p:nvSpPr>
        <p:spPr/>
        <p:txBody>
          <a:bodyPr>
            <a:normAutofit/>
          </a:bodyPr>
          <a:lstStyle/>
          <a:p>
            <a:r>
              <a:rPr lang="nb-NO" dirty="0" smtClean="0">
                <a:latin typeface="+mn-lt"/>
              </a:rPr>
              <a:t>Medlemstur</a:t>
            </a:r>
          </a:p>
          <a:p>
            <a:r>
              <a:rPr lang="nb-NO" dirty="0" smtClean="0">
                <a:latin typeface="+mn-lt"/>
              </a:rPr>
              <a:t>Gjensidig kunnskap- og kulturutveksling</a:t>
            </a:r>
          </a:p>
          <a:p>
            <a:r>
              <a:rPr lang="nb-NO" dirty="0" smtClean="0">
                <a:latin typeface="+mn-lt"/>
              </a:rPr>
              <a:t>Salg av håndverk</a:t>
            </a:r>
          </a:p>
          <a:p>
            <a:r>
              <a:rPr lang="nb-NO" dirty="0" smtClean="0">
                <a:latin typeface="+mn-lt"/>
              </a:rPr>
              <a:t>Informasjon, bilder og historier</a:t>
            </a:r>
          </a:p>
        </p:txBody>
      </p:sp>
      <p:pic>
        <p:nvPicPr>
          <p:cNvPr id="9" name="Plassholder for bilde 8"/>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345" b="-2306"/>
          <a:stretch/>
        </p:blipFill>
        <p:spPr/>
      </p:pic>
    </p:spTree>
    <p:extLst>
      <p:ext uri="{BB962C8B-B14F-4D97-AF65-F5344CB8AC3E}">
        <p14:creationId xmlns:p14="http://schemas.microsoft.com/office/powerpoint/2010/main" val="4210490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sz="quarter" idx="14"/>
          </p:nvPr>
        </p:nvSpPr>
        <p:spPr/>
        <p:txBody>
          <a:bodyPr/>
          <a:lstStyle/>
          <a:p>
            <a:r>
              <a:rPr lang="nb-NO" dirty="0">
                <a:latin typeface="+mn-lt"/>
              </a:rPr>
              <a:t>Mange av kvinnene som Utviklingsfondet jobber sammen med er engasjert i </a:t>
            </a:r>
            <a:r>
              <a:rPr lang="nb-NO" dirty="0" smtClean="0">
                <a:latin typeface="+mn-lt"/>
              </a:rPr>
              <a:t>håndarbeid  - spesielt veving. </a:t>
            </a:r>
            <a:endParaRPr lang="nb-NO" dirty="0">
              <a:latin typeface="+mn-lt"/>
            </a:endParaRPr>
          </a:p>
        </p:txBody>
      </p:sp>
    </p:spTree>
    <p:extLst>
      <p:ext uri="{BB962C8B-B14F-4D97-AF65-F5344CB8AC3E}">
        <p14:creationId xmlns:p14="http://schemas.microsoft.com/office/powerpoint/2010/main" val="205089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ssholder for tekst 4"/>
          <p:cNvSpPr>
            <a:spLocks noGrp="1"/>
          </p:cNvSpPr>
          <p:nvPr>
            <p:ph type="body" sz="quarter" idx="15"/>
          </p:nvPr>
        </p:nvSpPr>
        <p:spPr>
          <a:xfrm>
            <a:off x="312738" y="6311900"/>
            <a:ext cx="9971293" cy="323850"/>
          </a:xfrm>
        </p:spPr>
        <p:txBody>
          <a:bodyPr/>
          <a:lstStyle/>
          <a:p>
            <a:r>
              <a:rPr lang="nb-NO" dirty="0" smtClean="0">
                <a:latin typeface="+mn-lt"/>
              </a:rPr>
              <a:t>Eksempler på håndverksprodukter. Alice i bildet til høyre er programkoordinator for Mellom-Amerika i Utviklingsfondet, og var på reise  til Guatemala i oktober 2018. </a:t>
            </a:r>
            <a:endParaRPr lang="nb-NO" dirty="0">
              <a:latin typeface="+mn-lt"/>
            </a:endParaRPr>
          </a:p>
        </p:txBody>
      </p:sp>
      <p:pic>
        <p:nvPicPr>
          <p:cNvPr id="9" name="Plassholder for bild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92000" y="365125"/>
            <a:ext cx="4396547" cy="5667685"/>
          </a:xfrm>
          <a:prstGeom prst="rect">
            <a:avLst/>
          </a:prstGeom>
        </p:spPr>
      </p:pic>
    </p:spTree>
    <p:extLst>
      <p:ext uri="{BB962C8B-B14F-4D97-AF65-F5344CB8AC3E}">
        <p14:creationId xmlns:p14="http://schemas.microsoft.com/office/powerpoint/2010/main" val="1978251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sz="quarter" idx="14"/>
          </p:nvPr>
        </p:nvSpPr>
        <p:spPr/>
        <p:txBody>
          <a:bodyPr>
            <a:normAutofit/>
          </a:bodyPr>
          <a:lstStyle/>
          <a:p>
            <a:r>
              <a:rPr lang="nb-NO" dirty="0" smtClean="0">
                <a:latin typeface="+mn-lt"/>
              </a:rPr>
              <a:t>To kvinner som lager </a:t>
            </a:r>
            <a:r>
              <a:rPr lang="nb-NO" dirty="0" err="1" smtClean="0">
                <a:latin typeface="+mn-lt"/>
              </a:rPr>
              <a:t>maistortillas</a:t>
            </a:r>
            <a:r>
              <a:rPr lang="nb-NO" dirty="0" smtClean="0">
                <a:latin typeface="+mn-lt"/>
              </a:rPr>
              <a:t>, den typen brød som spises til alle måltider. </a:t>
            </a:r>
            <a:endParaRPr lang="nb-NO" dirty="0">
              <a:latin typeface="+mn-lt"/>
            </a:endParaRPr>
          </a:p>
        </p:txBody>
      </p:sp>
    </p:spTree>
    <p:extLst>
      <p:ext uri="{BB962C8B-B14F-4D97-AF65-F5344CB8AC3E}">
        <p14:creationId xmlns:p14="http://schemas.microsoft.com/office/powerpoint/2010/main" val="1720247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 name="Tekstboks 2"/>
          <p:cNvSpPr txBox="1">
            <a:spLocks noChangeArrowheads="1"/>
          </p:cNvSpPr>
          <p:nvPr/>
        </p:nvSpPr>
        <p:spPr bwMode="auto">
          <a:xfrm>
            <a:off x="7897091" y="623148"/>
            <a:ext cx="3750623" cy="92064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nb-NO" sz="1600" b="1" dirty="0">
                <a:effectLst/>
                <a:latin typeface="+mj-lt"/>
                <a:ea typeface="Calibri" panose="020F0502020204030204" pitchFamily="34" charset="0"/>
                <a:cs typeface="Times New Roman" panose="02020603050405020304" pitchFamily="18" charset="0"/>
              </a:rPr>
              <a:t>Guatemala-prosjektets kontonummer er:</a:t>
            </a:r>
            <a:r>
              <a:rPr lang="nb-NO" sz="1600" dirty="0">
                <a:effectLst/>
                <a:latin typeface="+mj-lt"/>
                <a:ea typeface="Calibri" panose="020F0502020204030204" pitchFamily="34" charset="0"/>
                <a:cs typeface="Times New Roman" panose="02020603050405020304" pitchFamily="18" charset="0"/>
              </a:rPr>
              <a:t/>
            </a:r>
            <a:br>
              <a:rPr lang="nb-NO" sz="1600" dirty="0">
                <a:effectLst/>
                <a:latin typeface="+mj-lt"/>
                <a:ea typeface="Calibri" panose="020F0502020204030204" pitchFamily="34" charset="0"/>
                <a:cs typeface="Times New Roman" panose="02020603050405020304" pitchFamily="18" charset="0"/>
              </a:rPr>
            </a:br>
            <a:r>
              <a:rPr lang="nb-NO" sz="3600" b="1" dirty="0">
                <a:effectLst/>
                <a:latin typeface="+mj-lt"/>
                <a:ea typeface="Calibri" panose="020F0502020204030204" pitchFamily="34" charset="0"/>
                <a:cs typeface="Times New Roman" panose="02020603050405020304" pitchFamily="18" charset="0"/>
              </a:rPr>
              <a:t>9365 18 67841</a:t>
            </a:r>
            <a:endParaRPr lang="nb-NO"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1165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r="-181"/>
          <a:stretch/>
        </p:blipFill>
        <p:spPr/>
      </p:pic>
      <p:sp>
        <p:nvSpPr>
          <p:cNvPr id="3" name="Tittel 2"/>
          <p:cNvSpPr>
            <a:spLocks noGrp="1"/>
          </p:cNvSpPr>
          <p:nvPr>
            <p:ph type="ctrTitle"/>
          </p:nvPr>
        </p:nvSpPr>
        <p:spPr/>
        <p:txBody>
          <a:bodyPr>
            <a:normAutofit/>
          </a:bodyPr>
          <a:lstStyle/>
          <a:p>
            <a:r>
              <a:rPr lang="nb-NO" sz="3200" dirty="0" smtClean="0">
                <a:latin typeface="+mj-lt"/>
              </a:rPr>
              <a:t>Følg Utviklingsfondets arbeid</a:t>
            </a:r>
            <a:endParaRPr lang="nb-NO" sz="3200" dirty="0">
              <a:latin typeface="+mj-lt"/>
            </a:endParaRPr>
          </a:p>
        </p:txBody>
      </p:sp>
      <p:sp>
        <p:nvSpPr>
          <p:cNvPr id="4" name="Undertittel 3"/>
          <p:cNvSpPr>
            <a:spLocks noGrp="1"/>
          </p:cNvSpPr>
          <p:nvPr>
            <p:ph type="subTitle" idx="14"/>
          </p:nvPr>
        </p:nvSpPr>
        <p:spPr>
          <a:xfrm>
            <a:off x="6220521" y="3602038"/>
            <a:ext cx="5421353" cy="2062492"/>
          </a:xfrm>
        </p:spPr>
        <p:txBody>
          <a:bodyPr>
            <a:normAutofit/>
          </a:bodyPr>
          <a:lstStyle/>
          <a:p>
            <a:r>
              <a:rPr lang="nb-NO" dirty="0" err="1" smtClean="0">
                <a:latin typeface="+mn-lt"/>
              </a:rPr>
              <a:t>Facebook</a:t>
            </a:r>
            <a:r>
              <a:rPr lang="nb-NO" dirty="0" smtClean="0">
                <a:latin typeface="+mn-lt"/>
              </a:rPr>
              <a:t>: Utviklingsfondet</a:t>
            </a:r>
          </a:p>
          <a:p>
            <a:r>
              <a:rPr lang="nb-NO" dirty="0" err="1" smtClean="0">
                <a:latin typeface="+mn-lt"/>
              </a:rPr>
              <a:t>Twitter</a:t>
            </a:r>
            <a:r>
              <a:rPr lang="nb-NO" dirty="0" smtClean="0">
                <a:latin typeface="+mn-lt"/>
              </a:rPr>
              <a:t>: @utviklingsfondet</a:t>
            </a:r>
          </a:p>
          <a:p>
            <a:r>
              <a:rPr lang="nb-NO" dirty="0" err="1" smtClean="0">
                <a:latin typeface="+mn-lt"/>
              </a:rPr>
              <a:t>Instagram</a:t>
            </a:r>
            <a:r>
              <a:rPr lang="nb-NO" dirty="0" smtClean="0">
                <a:latin typeface="+mn-lt"/>
              </a:rPr>
              <a:t>: @utviklingsfondet</a:t>
            </a:r>
            <a:endParaRPr lang="nb-NO" dirty="0">
              <a:latin typeface="+mn-lt"/>
            </a:endParaRPr>
          </a:p>
          <a:p>
            <a:endParaRPr lang="nb-NO" dirty="0">
              <a:latin typeface="+mn-lt"/>
            </a:endParaRPr>
          </a:p>
          <a:p>
            <a:r>
              <a:rPr lang="nb-NO" sz="2000" dirty="0" smtClean="0">
                <a:latin typeface="+mn-lt"/>
              </a:rPr>
              <a:t>Mer informasjon og påmelding til nyhetsbrev på www.utviklingsfondet.no</a:t>
            </a:r>
          </a:p>
        </p:txBody>
      </p:sp>
      <p:sp>
        <p:nvSpPr>
          <p:cNvPr id="5" name="Plassholder for tekst 4"/>
          <p:cNvSpPr>
            <a:spLocks noGrp="1"/>
          </p:cNvSpPr>
          <p:nvPr>
            <p:ph type="body" sz="quarter" idx="15"/>
          </p:nvPr>
        </p:nvSpPr>
        <p:spPr/>
        <p:txBody>
          <a:bodyPr/>
          <a:lstStyle/>
          <a:p>
            <a:r>
              <a:rPr lang="nb-NO" dirty="0" smtClean="0">
                <a:latin typeface="+mn-lt"/>
              </a:rPr>
              <a:t>Smådyrhold er en viktig del i arbeidet med å styrke matsikkerhet og bedre ernæring i Utviklingsfondets områder.  </a:t>
            </a:r>
            <a:endParaRPr lang="nb-NO" dirty="0">
              <a:latin typeface="+mn-lt"/>
            </a:endParaRPr>
          </a:p>
        </p:txBody>
      </p:sp>
    </p:spTree>
    <p:extLst>
      <p:ext uri="{BB962C8B-B14F-4D97-AF65-F5344CB8AC3E}">
        <p14:creationId xmlns:p14="http://schemas.microsoft.com/office/powerpoint/2010/main" val="2577687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a:xfrm>
            <a:off x="6220522" y="2303813"/>
            <a:ext cx="5737930" cy="1097623"/>
          </a:xfrm>
        </p:spPr>
        <p:txBody>
          <a:bodyPr>
            <a:normAutofit/>
          </a:bodyPr>
          <a:lstStyle/>
          <a:p>
            <a:r>
              <a:rPr lang="nb-NO" sz="3200" dirty="0" smtClean="0">
                <a:latin typeface="+mj-lt"/>
              </a:rPr>
              <a:t>Informasjonskampanje om klimaendringer og matproduksjon</a:t>
            </a:r>
            <a:endParaRPr lang="nb-NO" sz="3200" dirty="0">
              <a:latin typeface="+mj-lt"/>
            </a:endParaRPr>
          </a:p>
        </p:txBody>
      </p:sp>
      <p:sp>
        <p:nvSpPr>
          <p:cNvPr id="4" name="Undertittel 3"/>
          <p:cNvSpPr>
            <a:spLocks noGrp="1"/>
          </p:cNvSpPr>
          <p:nvPr>
            <p:ph type="subTitle" idx="14"/>
          </p:nvPr>
        </p:nvSpPr>
        <p:spPr>
          <a:xfrm>
            <a:off x="6220522" y="3602038"/>
            <a:ext cx="4317380" cy="2430772"/>
          </a:xfrm>
        </p:spPr>
        <p:txBody>
          <a:bodyPr>
            <a:normAutofit/>
          </a:bodyPr>
          <a:lstStyle/>
          <a:p>
            <a:r>
              <a:rPr lang="nb-NO" dirty="0">
                <a:latin typeface="+mn-lt"/>
              </a:rPr>
              <a:t>E</a:t>
            </a:r>
            <a:r>
              <a:rPr lang="nb-NO" dirty="0" smtClean="0">
                <a:latin typeface="+mn-lt"/>
              </a:rPr>
              <a:t>kstra </a:t>
            </a:r>
            <a:r>
              <a:rPr lang="nb-NO" dirty="0">
                <a:latin typeface="+mn-lt"/>
              </a:rPr>
              <a:t>fokus på klimaendringer og </a:t>
            </a:r>
            <a:r>
              <a:rPr lang="nb-NO" dirty="0" smtClean="0">
                <a:latin typeface="+mn-lt"/>
              </a:rPr>
              <a:t>matproduksjon i 2019</a:t>
            </a:r>
            <a:endParaRPr lang="nb-NO" dirty="0">
              <a:latin typeface="+mn-lt"/>
            </a:endParaRPr>
          </a:p>
          <a:p>
            <a:r>
              <a:rPr lang="nb-NO" dirty="0" smtClean="0">
                <a:latin typeface="+mn-lt"/>
              </a:rPr>
              <a:t>Utviklingsfondet, Norges </a:t>
            </a:r>
            <a:r>
              <a:rPr lang="nb-NO" dirty="0">
                <a:latin typeface="+mn-lt"/>
              </a:rPr>
              <a:t>Bygdekvinnelag, Norges Bondelag og Norges Bygdeungdomslag </a:t>
            </a:r>
          </a:p>
          <a:p>
            <a:r>
              <a:rPr lang="nb-NO" dirty="0" smtClean="0">
                <a:latin typeface="+mn-lt"/>
              </a:rPr>
              <a:t>Aktiviteter med temaer knyttet til klima og mat – gjerne med et ekstra fokus på Guatemala</a:t>
            </a:r>
          </a:p>
          <a:p>
            <a:r>
              <a:rPr lang="nb-NO" dirty="0" smtClean="0">
                <a:latin typeface="+mn-lt"/>
              </a:rPr>
              <a:t>For mer informasjon, se organisasjonssidene på www.bygdekvinnelaget.no</a:t>
            </a:r>
          </a:p>
        </p:txBody>
      </p:sp>
      <p:sp>
        <p:nvSpPr>
          <p:cNvPr id="5" name="Plassholder for tekst 4"/>
          <p:cNvSpPr>
            <a:spLocks noGrp="1"/>
          </p:cNvSpPr>
          <p:nvPr>
            <p:ph type="body" sz="quarter" idx="15"/>
          </p:nvPr>
        </p:nvSpPr>
        <p:spPr/>
        <p:txBody>
          <a:bodyPr/>
          <a:lstStyle/>
          <a:p>
            <a:r>
              <a:rPr lang="nb-NO" dirty="0" smtClean="0">
                <a:latin typeface="+mn-lt"/>
              </a:rPr>
              <a:t>Foto: Norges Bygdekvinnelag</a:t>
            </a:r>
            <a:endParaRPr lang="nb-NO" dirty="0">
              <a:latin typeface="+mn-lt"/>
            </a:endParaRPr>
          </a:p>
        </p:txBody>
      </p:sp>
      <p:pic>
        <p:nvPicPr>
          <p:cNvPr id="9" name="Plassholder for bilde 8"/>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557482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CFDD33B-FE60-8046-AB17-8BED41BD4383}"/>
              </a:ext>
            </a:extLst>
          </p:cNvPr>
          <p:cNvSpPr>
            <a:spLocks noGrp="1"/>
          </p:cNvSpPr>
          <p:nvPr>
            <p:ph type="ctrTitle"/>
          </p:nvPr>
        </p:nvSpPr>
        <p:spPr/>
        <p:txBody>
          <a:bodyPr>
            <a:normAutofit/>
          </a:bodyPr>
          <a:lstStyle/>
          <a:p>
            <a:r>
              <a:rPr lang="nb-NO" sz="3200" dirty="0" smtClean="0">
                <a:latin typeface="+mj-lt"/>
              </a:rPr>
              <a:t>Utviklingsfondet bekjemper sult og fattigdom.</a:t>
            </a:r>
            <a:endParaRPr lang="nb-NO" sz="3200" dirty="0">
              <a:latin typeface="+mj-lt"/>
            </a:endParaRPr>
          </a:p>
        </p:txBody>
      </p:sp>
      <p:sp>
        <p:nvSpPr>
          <p:cNvPr id="4" name="Subtitle 3">
            <a:extLst>
              <a:ext uri="{FF2B5EF4-FFF2-40B4-BE49-F238E27FC236}">
                <a16:creationId xmlns:a16="http://schemas.microsoft.com/office/drawing/2014/main" xmlns="" id="{C69FEE45-B61E-0E44-9E06-AEC5AFCD0BDB}"/>
              </a:ext>
            </a:extLst>
          </p:cNvPr>
          <p:cNvSpPr>
            <a:spLocks noGrp="1"/>
          </p:cNvSpPr>
          <p:nvPr>
            <p:ph type="subTitle" idx="14"/>
          </p:nvPr>
        </p:nvSpPr>
        <p:spPr>
          <a:xfrm>
            <a:off x="6220522" y="3602037"/>
            <a:ext cx="4491022" cy="2430773"/>
          </a:xfrm>
        </p:spPr>
        <p:txBody>
          <a:bodyPr>
            <a:normAutofit/>
          </a:bodyPr>
          <a:lstStyle/>
          <a:p>
            <a:r>
              <a:rPr lang="nb-NO" dirty="0" smtClean="0">
                <a:latin typeface="+mn-lt"/>
              </a:rPr>
              <a:t>Hver år når Utviklingsfondet ut til 500 000 mennesker i Afrika, Asia og Mellom-Amerika. </a:t>
            </a:r>
          </a:p>
          <a:p>
            <a:r>
              <a:rPr lang="nb-NO" dirty="0" smtClean="0">
                <a:latin typeface="+mn-lt"/>
              </a:rPr>
              <a:t>Utviklingsfondet bidrar til nok og sunn mat, bedre økonomi, klimatilpasning og økt makt og innflytelse over egne liv. </a:t>
            </a:r>
          </a:p>
          <a:p>
            <a:r>
              <a:rPr lang="nb-NO" dirty="0" smtClean="0">
                <a:latin typeface="+mn-lt"/>
              </a:rPr>
              <a:t>Mat, miljø og utvikling henger sammen. </a:t>
            </a:r>
            <a:endParaRPr lang="nb-NO" dirty="0">
              <a:latin typeface="+mn-lt"/>
            </a:endParaRPr>
          </a:p>
        </p:txBody>
      </p:sp>
      <p:sp>
        <p:nvSpPr>
          <p:cNvPr id="5" name="Text Placeholder 4">
            <a:extLst>
              <a:ext uri="{FF2B5EF4-FFF2-40B4-BE49-F238E27FC236}">
                <a16:creationId xmlns:a16="http://schemas.microsoft.com/office/drawing/2014/main" xmlns="" id="{9260CA3E-A668-054C-A242-84747C9B8CDA}"/>
              </a:ext>
            </a:extLst>
          </p:cNvPr>
          <p:cNvSpPr>
            <a:spLocks noGrp="1"/>
          </p:cNvSpPr>
          <p:nvPr>
            <p:ph type="body" sz="quarter" idx="15"/>
          </p:nvPr>
        </p:nvSpPr>
        <p:spPr>
          <a:xfrm>
            <a:off x="312738" y="6311899"/>
            <a:ext cx="10137548" cy="457035"/>
          </a:xfrm>
        </p:spPr>
        <p:txBody>
          <a:bodyPr>
            <a:normAutofit/>
          </a:bodyPr>
          <a:lstStyle/>
          <a:p>
            <a:r>
              <a:rPr lang="nb-NO" dirty="0" smtClean="0">
                <a:latin typeface="+mn-lt"/>
              </a:rPr>
              <a:t>Barna Edvin </a:t>
            </a:r>
            <a:r>
              <a:rPr lang="nb-NO" dirty="0" err="1">
                <a:latin typeface="+mn-lt"/>
              </a:rPr>
              <a:t>Andrer</a:t>
            </a:r>
            <a:r>
              <a:rPr lang="nb-NO" dirty="0">
                <a:latin typeface="+mn-lt"/>
              </a:rPr>
              <a:t> </a:t>
            </a:r>
            <a:r>
              <a:rPr lang="nb-NO" dirty="0" err="1">
                <a:latin typeface="+mn-lt"/>
              </a:rPr>
              <a:t>Gregorio</a:t>
            </a:r>
            <a:r>
              <a:rPr lang="nb-NO" dirty="0">
                <a:latin typeface="+mn-lt"/>
              </a:rPr>
              <a:t> Sales (7</a:t>
            </a:r>
            <a:r>
              <a:rPr lang="nb-NO" dirty="0" smtClean="0">
                <a:latin typeface="+mn-lt"/>
              </a:rPr>
              <a:t>), Rudy </a:t>
            </a:r>
            <a:r>
              <a:rPr lang="nb-NO" dirty="0" err="1">
                <a:latin typeface="+mn-lt"/>
              </a:rPr>
              <a:t>Gregorio</a:t>
            </a:r>
            <a:r>
              <a:rPr lang="nb-NO" dirty="0">
                <a:latin typeface="+mn-lt"/>
              </a:rPr>
              <a:t> Sales (12)  </a:t>
            </a:r>
            <a:r>
              <a:rPr lang="nb-NO" dirty="0" smtClean="0">
                <a:latin typeface="+mn-lt"/>
              </a:rPr>
              <a:t>&amp; Jason </a:t>
            </a:r>
            <a:r>
              <a:rPr lang="nb-NO" dirty="0" err="1">
                <a:latin typeface="+mn-lt"/>
              </a:rPr>
              <a:t>Gregorio</a:t>
            </a:r>
            <a:r>
              <a:rPr lang="nb-NO" dirty="0">
                <a:latin typeface="+mn-lt"/>
              </a:rPr>
              <a:t> Sales (4</a:t>
            </a:r>
            <a:r>
              <a:rPr lang="nb-NO" dirty="0" smtClean="0">
                <a:latin typeface="+mn-lt"/>
              </a:rPr>
              <a:t>) bor i </a:t>
            </a:r>
            <a:r>
              <a:rPr lang="nb-NO" dirty="0">
                <a:latin typeface="+mn-lt"/>
              </a:rPr>
              <a:t>San Juan </a:t>
            </a:r>
            <a:r>
              <a:rPr lang="nb-NO" dirty="0" err="1" smtClean="0">
                <a:latin typeface="+mn-lt"/>
              </a:rPr>
              <a:t>Ixcoy</a:t>
            </a:r>
            <a:r>
              <a:rPr lang="nb-NO" dirty="0" smtClean="0">
                <a:latin typeface="+mn-lt"/>
              </a:rPr>
              <a:t>. Foreldrene deres har fått tilgang til mikrokreditt som de har brukt til å forbedre gårdsdriften. </a:t>
            </a:r>
            <a:endParaRPr lang="nb-NO" dirty="0">
              <a:latin typeface="+mn-lt"/>
            </a:endParaRPr>
          </a:p>
        </p:txBody>
      </p:sp>
      <p:sp>
        <p:nvSpPr>
          <p:cNvPr id="10" name="Rectangle 9">
            <a:extLst>
              <a:ext uri="{FF2B5EF4-FFF2-40B4-BE49-F238E27FC236}">
                <a16:creationId xmlns:a16="http://schemas.microsoft.com/office/drawing/2014/main" xmlns="" id="{042AB9CB-09FA-A844-B2C4-B7E25EDC2483}"/>
              </a:ext>
            </a:extLst>
          </p:cNvPr>
          <p:cNvSpPr/>
          <p:nvPr/>
        </p:nvSpPr>
        <p:spPr>
          <a:xfrm>
            <a:off x="312420" y="365126"/>
            <a:ext cx="5675785" cy="718608"/>
          </a:xfrm>
          <a:prstGeom prst="rect">
            <a:avLst/>
          </a:prstGeom>
          <a:solidFill>
            <a:schemeClr val="bg1">
              <a:lumMod val="9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6" name="Plassholder for bilde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0701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p:txBody>
          <a:bodyPr>
            <a:normAutofit/>
          </a:bodyPr>
          <a:lstStyle/>
          <a:p>
            <a:r>
              <a:rPr lang="nb-NO" sz="3200" dirty="0" smtClean="0">
                <a:latin typeface="+mj-lt"/>
              </a:rPr>
              <a:t>Utviklingsfondet og Norges Bygdekvinnelag.</a:t>
            </a:r>
            <a:endParaRPr lang="nb-NO" sz="3200" dirty="0">
              <a:latin typeface="+mj-lt"/>
            </a:endParaRPr>
          </a:p>
        </p:txBody>
      </p:sp>
      <p:sp>
        <p:nvSpPr>
          <p:cNvPr id="4" name="Undertittel 3"/>
          <p:cNvSpPr>
            <a:spLocks noGrp="1"/>
          </p:cNvSpPr>
          <p:nvPr>
            <p:ph type="subTitle" idx="14"/>
          </p:nvPr>
        </p:nvSpPr>
        <p:spPr>
          <a:xfrm>
            <a:off x="6220522" y="3602038"/>
            <a:ext cx="4317380" cy="2430772"/>
          </a:xfrm>
        </p:spPr>
        <p:txBody>
          <a:bodyPr>
            <a:normAutofit/>
          </a:bodyPr>
          <a:lstStyle/>
          <a:p>
            <a:r>
              <a:rPr lang="nb-NO" dirty="0">
                <a:latin typeface="+mn-lt"/>
              </a:rPr>
              <a:t>Utviklingsfondet er </a:t>
            </a:r>
            <a:r>
              <a:rPr lang="nb-NO" dirty="0" smtClean="0">
                <a:latin typeface="+mn-lt"/>
              </a:rPr>
              <a:t>Norges </a:t>
            </a:r>
            <a:r>
              <a:rPr lang="nb-NO" dirty="0">
                <a:latin typeface="+mn-lt"/>
              </a:rPr>
              <a:t>Bygdekvinnelags nye samarbeidspartner om internasjonalt arbeid. </a:t>
            </a:r>
          </a:p>
          <a:p>
            <a:r>
              <a:rPr lang="nb-NO" dirty="0">
                <a:latin typeface="+mn-lt"/>
              </a:rPr>
              <a:t>Norges Bygdekvinnelag vil </a:t>
            </a:r>
            <a:r>
              <a:rPr lang="nb-NO" dirty="0" smtClean="0">
                <a:latin typeface="+mn-lt"/>
              </a:rPr>
              <a:t>støtte Utviklingsfondet økonomisk, og følge Utviklingsfondets arbeid i Guatemala.</a:t>
            </a:r>
          </a:p>
          <a:p>
            <a:r>
              <a:rPr lang="nb-NO" dirty="0" smtClean="0">
                <a:latin typeface="+mn-lt"/>
              </a:rPr>
              <a:t>Innsamling av penger og utveksling av kultur, kunnskap og erfaringer. </a:t>
            </a:r>
          </a:p>
          <a:p>
            <a:r>
              <a:rPr lang="nb-NO" dirty="0" smtClean="0">
                <a:latin typeface="+mn-lt"/>
              </a:rPr>
              <a:t>Håndarbeid, tradisjonsmat og kulturarv.</a:t>
            </a:r>
          </a:p>
          <a:p>
            <a:endParaRPr lang="nb-NO" dirty="0"/>
          </a:p>
        </p:txBody>
      </p:sp>
      <p:sp>
        <p:nvSpPr>
          <p:cNvPr id="5" name="Plassholder for tekst 4"/>
          <p:cNvSpPr>
            <a:spLocks noGrp="1"/>
          </p:cNvSpPr>
          <p:nvPr>
            <p:ph type="body" sz="quarter" idx="15"/>
          </p:nvPr>
        </p:nvSpPr>
        <p:spPr>
          <a:xfrm>
            <a:off x="312737" y="6311900"/>
            <a:ext cx="10225165" cy="445160"/>
          </a:xfrm>
        </p:spPr>
        <p:txBody>
          <a:bodyPr>
            <a:normAutofit/>
          </a:bodyPr>
          <a:lstStyle/>
          <a:p>
            <a:r>
              <a:rPr lang="nb-NO" dirty="0" err="1" smtClean="0">
                <a:latin typeface="+mn-lt"/>
              </a:rPr>
              <a:t>Laurencia</a:t>
            </a:r>
            <a:r>
              <a:rPr lang="nb-NO" dirty="0" smtClean="0">
                <a:latin typeface="+mn-lt"/>
              </a:rPr>
              <a:t> </a:t>
            </a:r>
            <a:r>
              <a:rPr lang="nb-NO" dirty="0">
                <a:latin typeface="+mn-lt"/>
              </a:rPr>
              <a:t>Fabian (39</a:t>
            </a:r>
            <a:r>
              <a:rPr lang="nb-NO" dirty="0" smtClean="0">
                <a:latin typeface="+mn-lt"/>
              </a:rPr>
              <a:t>) og </a:t>
            </a:r>
            <a:r>
              <a:rPr lang="nb-NO" dirty="0" err="1">
                <a:latin typeface="+mn-lt"/>
              </a:rPr>
              <a:t>Leticia</a:t>
            </a:r>
            <a:r>
              <a:rPr lang="nb-NO" dirty="0">
                <a:latin typeface="+mn-lt"/>
              </a:rPr>
              <a:t> </a:t>
            </a:r>
            <a:r>
              <a:rPr lang="nb-NO" dirty="0" err="1">
                <a:latin typeface="+mn-lt"/>
              </a:rPr>
              <a:t>Gregorio</a:t>
            </a:r>
            <a:r>
              <a:rPr lang="nb-NO" dirty="0">
                <a:latin typeface="+mn-lt"/>
              </a:rPr>
              <a:t> Hernandez (20) </a:t>
            </a:r>
            <a:r>
              <a:rPr lang="nb-NO" dirty="0" smtClean="0">
                <a:latin typeface="+mn-lt"/>
              </a:rPr>
              <a:t>i Las </a:t>
            </a:r>
            <a:r>
              <a:rPr lang="nb-NO" dirty="0" err="1" smtClean="0">
                <a:latin typeface="+mn-lt"/>
              </a:rPr>
              <a:t>Milpas</a:t>
            </a:r>
            <a:r>
              <a:rPr lang="nb-NO" dirty="0" smtClean="0">
                <a:latin typeface="+mn-lt"/>
              </a:rPr>
              <a:t> har gjennom Utviklingsfondets arbeid fått tilgang til spareovner. De lokalt utviklede ovnene bruker mindre ved og fører røyken ut av kjøkkenet.</a:t>
            </a:r>
            <a:endParaRPr lang="nb-NO" dirty="0">
              <a:latin typeface="+mn-lt"/>
            </a:endParaRPr>
          </a:p>
          <a:p>
            <a:endParaRPr lang="nb-NO" dirty="0"/>
          </a:p>
        </p:txBody>
      </p:sp>
      <p:pic>
        <p:nvPicPr>
          <p:cNvPr id="7" name="Plassholder for bilde 6"/>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b="-181"/>
          <a:stretch/>
        </p:blipFill>
        <p:spPr/>
      </p:pic>
    </p:spTree>
    <p:extLst>
      <p:ext uri="{BB962C8B-B14F-4D97-AF65-F5344CB8AC3E}">
        <p14:creationId xmlns:p14="http://schemas.microsoft.com/office/powerpoint/2010/main" val="4167151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ssholder for tekst 4"/>
          <p:cNvSpPr>
            <a:spLocks noGrp="1"/>
          </p:cNvSpPr>
          <p:nvPr>
            <p:ph type="body" sz="quarter" idx="15"/>
          </p:nvPr>
        </p:nvSpPr>
        <p:spPr>
          <a:xfrm>
            <a:off x="312738" y="6311900"/>
            <a:ext cx="9639645" cy="290781"/>
          </a:xfrm>
        </p:spPr>
        <p:txBody>
          <a:bodyPr/>
          <a:lstStyle/>
          <a:p>
            <a:r>
              <a:rPr lang="nb-NO" dirty="0" smtClean="0">
                <a:latin typeface="+mn-lt"/>
              </a:rPr>
              <a:t>Utviklingsfondet jobber i høyfjellet i urfolksområder og avsidesliggende landsbyer. Småskalajordbruket er den viktigste sysselsettingen i disse områdene. </a:t>
            </a:r>
            <a:endParaRPr lang="nb-NO" dirty="0">
              <a:latin typeface="+mn-lt"/>
            </a:endParaRPr>
          </a:p>
        </p:txBody>
      </p:sp>
      <p:pic>
        <p:nvPicPr>
          <p:cNvPr id="7" name="Plassholder for bild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28249" y="365125"/>
            <a:ext cx="2845942" cy="2030907"/>
          </a:xfrm>
          <a:prstGeom prst="rect">
            <a:avLst/>
          </a:prstGeom>
        </p:spPr>
      </p:pic>
      <p:sp>
        <p:nvSpPr>
          <p:cNvPr id="8" name="Tittel 2"/>
          <p:cNvSpPr txBox="1">
            <a:spLocks noGrp="1"/>
          </p:cNvSpPr>
          <p:nvPr>
            <p:ph type="ctrTitle"/>
          </p:nvPr>
        </p:nvSpPr>
        <p:spPr>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a:solidFill>
                  <a:schemeClr val="tx1"/>
                </a:solidFill>
                <a:latin typeface="Minion Black" pitchFamily="2" charset="0"/>
                <a:ea typeface="+mj-ea"/>
                <a:cs typeface="+mj-cs"/>
              </a:defRPr>
            </a:lvl1pPr>
          </a:lstStyle>
          <a:p>
            <a:r>
              <a:rPr lang="nb-NO" sz="3200" dirty="0" smtClean="0">
                <a:latin typeface="+mj-lt"/>
              </a:rPr>
              <a:t>Om Guatemala.</a:t>
            </a:r>
            <a:endParaRPr lang="nb-NO" sz="3200" dirty="0">
              <a:latin typeface="+mj-lt"/>
            </a:endParaRPr>
          </a:p>
        </p:txBody>
      </p:sp>
      <p:sp>
        <p:nvSpPr>
          <p:cNvPr id="10" name="Undertittel 3"/>
          <p:cNvSpPr>
            <a:spLocks noGrp="1"/>
          </p:cNvSpPr>
          <p:nvPr>
            <p:ph type="subTitle" idx="14"/>
          </p:nvPr>
        </p:nvSpPr>
        <p:spPr>
          <a:xfrm>
            <a:off x="6220522" y="3602038"/>
            <a:ext cx="4317380" cy="2430772"/>
          </a:xfrm>
        </p:spPr>
        <p:txBody>
          <a:bodyPr>
            <a:normAutofit/>
          </a:bodyPr>
          <a:lstStyle/>
          <a:p>
            <a:r>
              <a:rPr lang="nb-NO" dirty="0" smtClean="0">
                <a:latin typeface="+mn-lt"/>
              </a:rPr>
              <a:t>Ulikheten er stor. </a:t>
            </a:r>
          </a:p>
          <a:p>
            <a:r>
              <a:rPr lang="nb-NO" dirty="0" smtClean="0">
                <a:latin typeface="+mn-lt"/>
              </a:rPr>
              <a:t>Stor fattigdom blant urfolksgrupper (Maya).</a:t>
            </a:r>
          </a:p>
          <a:p>
            <a:r>
              <a:rPr lang="nb-NO" dirty="0" smtClean="0">
                <a:latin typeface="+mn-lt"/>
              </a:rPr>
              <a:t>Småskala landbruk i høyfjellsområder. </a:t>
            </a:r>
          </a:p>
          <a:p>
            <a:r>
              <a:rPr lang="nb-NO" dirty="0" smtClean="0">
                <a:latin typeface="+mn-lt"/>
              </a:rPr>
              <a:t>Klimaendringer, feilernæring, press på urfolksterritorier.</a:t>
            </a:r>
          </a:p>
          <a:p>
            <a:r>
              <a:rPr lang="nb-NO" dirty="0" smtClean="0">
                <a:latin typeface="+mn-lt"/>
              </a:rPr>
              <a:t>Farlig for journalister og menneskerettsaktivister.  </a:t>
            </a:r>
          </a:p>
        </p:txBody>
      </p:sp>
    </p:spTree>
    <p:extLst>
      <p:ext uri="{BB962C8B-B14F-4D97-AF65-F5344CB8AC3E}">
        <p14:creationId xmlns:p14="http://schemas.microsoft.com/office/powerpoint/2010/main" val="2857612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tel 2"/>
          <p:cNvSpPr>
            <a:spLocks noGrp="1"/>
          </p:cNvSpPr>
          <p:nvPr>
            <p:ph type="ctrTitle"/>
          </p:nvPr>
        </p:nvSpPr>
        <p:spPr/>
        <p:txBody>
          <a:bodyPr>
            <a:normAutofit/>
          </a:bodyPr>
          <a:lstStyle/>
          <a:p>
            <a:r>
              <a:rPr lang="nb-NO" sz="3200" dirty="0" smtClean="0">
                <a:latin typeface="+mn-lt"/>
              </a:rPr>
              <a:t>Slik jobber Utviklingsfondet.</a:t>
            </a:r>
            <a:endParaRPr lang="nb-NO" sz="3200" dirty="0">
              <a:latin typeface="+mn-lt"/>
            </a:endParaRPr>
          </a:p>
        </p:txBody>
      </p:sp>
      <p:sp>
        <p:nvSpPr>
          <p:cNvPr id="4" name="Undertittel 3"/>
          <p:cNvSpPr>
            <a:spLocks noGrp="1"/>
          </p:cNvSpPr>
          <p:nvPr>
            <p:ph type="subTitle" idx="14"/>
          </p:nvPr>
        </p:nvSpPr>
        <p:spPr>
          <a:xfrm>
            <a:off x="6220522" y="3602038"/>
            <a:ext cx="4317380" cy="2430772"/>
          </a:xfrm>
        </p:spPr>
        <p:txBody>
          <a:bodyPr>
            <a:normAutofit/>
          </a:bodyPr>
          <a:lstStyle/>
          <a:p>
            <a:r>
              <a:rPr lang="nb-NO" dirty="0" smtClean="0">
                <a:latin typeface="+mn-lt"/>
              </a:rPr>
              <a:t>Gjennom lokale partnerorganisasjoner.</a:t>
            </a:r>
          </a:p>
          <a:p>
            <a:r>
              <a:rPr lang="nb-NO" dirty="0" smtClean="0">
                <a:latin typeface="+mn-lt"/>
              </a:rPr>
              <a:t>Lokalt eierskap og forankring.</a:t>
            </a:r>
          </a:p>
          <a:p>
            <a:r>
              <a:rPr lang="nb-NO" dirty="0" smtClean="0">
                <a:latin typeface="+mn-lt"/>
              </a:rPr>
              <a:t>Langsiktig samarbeid og partnerskap.</a:t>
            </a:r>
          </a:p>
          <a:p>
            <a:r>
              <a:rPr lang="nb-NO" dirty="0" smtClean="0">
                <a:latin typeface="+mn-lt"/>
              </a:rPr>
              <a:t>Bærekraftig </a:t>
            </a:r>
            <a:r>
              <a:rPr lang="nb-NO" dirty="0">
                <a:latin typeface="+mn-lt"/>
              </a:rPr>
              <a:t>landbruk skaper utvikling! </a:t>
            </a:r>
            <a:endParaRPr lang="nb-NO" dirty="0" smtClean="0">
              <a:latin typeface="+mn-lt"/>
            </a:endParaRPr>
          </a:p>
        </p:txBody>
      </p:sp>
      <p:sp>
        <p:nvSpPr>
          <p:cNvPr id="5" name="Plassholder for tekst 4"/>
          <p:cNvSpPr>
            <a:spLocks noGrp="1"/>
          </p:cNvSpPr>
          <p:nvPr>
            <p:ph type="body" sz="quarter" idx="15"/>
          </p:nvPr>
        </p:nvSpPr>
        <p:spPr>
          <a:xfrm>
            <a:off x="312738" y="6311900"/>
            <a:ext cx="10225164" cy="445160"/>
          </a:xfrm>
        </p:spPr>
        <p:txBody>
          <a:bodyPr>
            <a:normAutofit/>
          </a:bodyPr>
          <a:lstStyle/>
          <a:p>
            <a:r>
              <a:rPr lang="nb-NO" dirty="0" smtClean="0">
                <a:latin typeface="+mn-lt"/>
              </a:rPr>
              <a:t>I Guatemala jobber Utviklingsfondet med å bekjempe sult og fattigdom gjennom bærekraftig landbruk, organisering av småbønder og kvinner, og politisk arbeid for å styrke urfolksrettigheter.</a:t>
            </a:r>
            <a:endParaRPr lang="nb-NO" dirty="0">
              <a:latin typeface="+mn-lt"/>
            </a:endParaRPr>
          </a:p>
        </p:txBody>
      </p:sp>
    </p:spTree>
    <p:extLst>
      <p:ext uri="{BB962C8B-B14F-4D97-AF65-F5344CB8AC3E}">
        <p14:creationId xmlns:p14="http://schemas.microsoft.com/office/powerpoint/2010/main" val="2462862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a:xfrm>
            <a:off x="312738" y="6311900"/>
            <a:ext cx="9639645" cy="362032"/>
          </a:xfrm>
        </p:spPr>
        <p:txBody>
          <a:bodyPr>
            <a:normAutofit/>
          </a:bodyPr>
          <a:lstStyle/>
          <a:p>
            <a:r>
              <a:rPr lang="nb-NO" dirty="0" smtClean="0">
                <a:latin typeface="+mn-lt"/>
              </a:rPr>
              <a:t>En mer variert matproduksjon fører til bedre ernæring, og at familier står bedre rustet i møte med klimaendringer.</a:t>
            </a:r>
            <a:endParaRPr lang="nb-NO" dirty="0">
              <a:latin typeface="+mn-lt"/>
            </a:endParaRPr>
          </a:p>
        </p:txBody>
      </p:sp>
      <p:pic>
        <p:nvPicPr>
          <p:cNvPr id="6" name="Plassholder for bilde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1081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67" b="-281"/>
          <a:stretch/>
        </p:blipFill>
        <p:spPr/>
      </p:pic>
      <p:sp>
        <p:nvSpPr>
          <p:cNvPr id="3" name="Plassholder for tekst 2"/>
          <p:cNvSpPr>
            <a:spLocks noGrp="1"/>
          </p:cNvSpPr>
          <p:nvPr>
            <p:ph type="body" sz="quarter" idx="14"/>
          </p:nvPr>
        </p:nvSpPr>
        <p:spPr/>
        <p:txBody>
          <a:bodyPr/>
          <a:lstStyle/>
          <a:p>
            <a:r>
              <a:rPr lang="nb-NO" dirty="0" smtClean="0">
                <a:latin typeface="+mn-lt"/>
              </a:rPr>
              <a:t>Såfrøbanker gir familier tilgang til et mangfold av robuste, lokalt tilpassede plantesorter. </a:t>
            </a:r>
            <a:endParaRPr lang="nb-NO" dirty="0">
              <a:latin typeface="+mn-lt"/>
            </a:endParaRPr>
          </a:p>
        </p:txBody>
      </p:sp>
      <p:sp>
        <p:nvSpPr>
          <p:cNvPr id="5" name="Plassholder for tekst 2"/>
          <p:cNvSpPr txBox="1">
            <a:spLocks/>
          </p:cNvSpPr>
          <p:nvPr/>
        </p:nvSpPr>
        <p:spPr>
          <a:xfrm>
            <a:off x="5838522" y="6311900"/>
            <a:ext cx="4861145" cy="409534"/>
          </a:xfrm>
          <a:prstGeom prst="rect">
            <a:avLst/>
          </a:prstGeom>
        </p:spPr>
        <p:txBody>
          <a:bodyPr vert="horz" lIns="91440" tIns="45720" rIns="91440" bIns="45720" numCol="1" spcCol="252000" rtlCol="0" anchor="t">
            <a:normAutofit/>
          </a:bodyPr>
          <a:lstStyle>
            <a:lvl1pPr marL="0" indent="0" algn="l" defTabSz="914400" rtl="0" eaLnBrk="1" latinLnBrk="0" hangingPunct="1">
              <a:lnSpc>
                <a:spcPct val="90000"/>
              </a:lnSpc>
              <a:spcBef>
                <a:spcPts val="1000"/>
              </a:spcBef>
              <a:buFontTx/>
              <a:buNone/>
              <a:defRPr sz="1100" b="0" i="0" kern="1200">
                <a:solidFill>
                  <a:schemeClr val="tx1"/>
                </a:solidFill>
                <a:latin typeface="Proxima Nova Light" panose="02000506030000020004" pitchFamily="2" charset="0"/>
                <a:ea typeface="+mn-ea"/>
                <a:cs typeface="+mn-cs"/>
              </a:defRPr>
            </a:lvl1pPr>
            <a:lvl2pPr marL="457200" indent="0" algn="l" defTabSz="914400" rtl="0" eaLnBrk="1" latinLnBrk="0" hangingPunct="1">
              <a:lnSpc>
                <a:spcPct val="90000"/>
              </a:lnSpc>
              <a:spcBef>
                <a:spcPts val="500"/>
              </a:spcBef>
              <a:buFontTx/>
              <a:buNone/>
              <a:defRPr sz="1600" b="0" i="0" kern="1200">
                <a:solidFill>
                  <a:schemeClr val="tx1"/>
                </a:solidFill>
                <a:latin typeface="Helvetica Light" panose="020B0403020202020204" pitchFamily="34" charset="0"/>
                <a:ea typeface="+mn-ea"/>
                <a:cs typeface="+mn-cs"/>
              </a:defRPr>
            </a:lvl2pPr>
            <a:lvl3pPr marL="914400" indent="0" algn="l" defTabSz="914400" rtl="0" eaLnBrk="1" latinLnBrk="0" hangingPunct="1">
              <a:lnSpc>
                <a:spcPct val="90000"/>
              </a:lnSpc>
              <a:spcBef>
                <a:spcPts val="500"/>
              </a:spcBef>
              <a:buFontTx/>
              <a:buNone/>
              <a:defRPr sz="1400" b="0" i="0" kern="1200">
                <a:solidFill>
                  <a:schemeClr val="tx1"/>
                </a:solidFill>
                <a:latin typeface="Helvetica Light" panose="020B0403020202020204" pitchFamily="34" charset="0"/>
                <a:ea typeface="+mn-ea"/>
                <a:cs typeface="+mn-cs"/>
              </a:defRPr>
            </a:lvl3pPr>
            <a:lvl4pPr marL="1371600" indent="0" algn="l" defTabSz="914400" rtl="0" eaLnBrk="1" latinLnBrk="0" hangingPunct="1">
              <a:lnSpc>
                <a:spcPct val="90000"/>
              </a:lnSpc>
              <a:spcBef>
                <a:spcPts val="500"/>
              </a:spcBef>
              <a:buFontTx/>
              <a:buNone/>
              <a:defRPr sz="1200" b="0" i="0" kern="1200">
                <a:solidFill>
                  <a:schemeClr val="tx1"/>
                </a:solidFill>
                <a:latin typeface="Helvetica Light" panose="020B0403020202020204" pitchFamily="34" charset="0"/>
                <a:ea typeface="+mn-ea"/>
                <a:cs typeface="+mn-cs"/>
              </a:defRPr>
            </a:lvl4pPr>
            <a:lvl5pPr marL="1828800" indent="0" algn="l" defTabSz="914400" rtl="0" eaLnBrk="1" latinLnBrk="0" hangingPunct="1">
              <a:lnSpc>
                <a:spcPct val="90000"/>
              </a:lnSpc>
              <a:spcBef>
                <a:spcPts val="500"/>
              </a:spcBef>
              <a:buFontTx/>
              <a:buNone/>
              <a:defRPr sz="1100" b="0" i="0" kern="120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u="sng" dirty="0" smtClean="0">
                <a:latin typeface="+mn-lt"/>
                <a:hlinkClick r:id="rId4"/>
              </a:rPr>
              <a:t>https</a:t>
            </a:r>
            <a:r>
              <a:rPr lang="nb-NO" u="sng" dirty="0">
                <a:latin typeface="+mn-lt"/>
                <a:hlinkClick r:id="rId4"/>
              </a:rPr>
              <a:t>://www.facebook.com/Utviklingsfondet/videos/10154776889900951/</a:t>
            </a:r>
            <a:r>
              <a:rPr lang="nb-NO" dirty="0" smtClean="0">
                <a:latin typeface="+mn-lt"/>
              </a:rPr>
              <a:t> </a:t>
            </a:r>
            <a:endParaRPr lang="nb-NO" dirty="0">
              <a:latin typeface="+mn-lt"/>
            </a:endParaRPr>
          </a:p>
        </p:txBody>
      </p:sp>
    </p:spTree>
    <p:extLst>
      <p:ext uri="{BB962C8B-B14F-4D97-AF65-F5344CB8AC3E}">
        <p14:creationId xmlns:p14="http://schemas.microsoft.com/office/powerpoint/2010/main" val="2610228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sz="quarter" idx="14"/>
          </p:nvPr>
        </p:nvSpPr>
        <p:spPr/>
        <p:txBody>
          <a:bodyPr/>
          <a:lstStyle/>
          <a:p>
            <a:r>
              <a:rPr lang="nb-NO" dirty="0">
                <a:latin typeface="+mn-lt"/>
              </a:rPr>
              <a:t>Mange kvinner i Guatemala har få eller ingen mulighet til egen inntekt, og </a:t>
            </a:r>
            <a:r>
              <a:rPr lang="nb-NO" dirty="0" smtClean="0">
                <a:latin typeface="+mn-lt"/>
              </a:rPr>
              <a:t>eier ikke egen jord. Spesielt viktig er derfor å styrke kvinners rettigheter og posisjon. </a:t>
            </a:r>
            <a:endParaRPr lang="nb-NO" dirty="0">
              <a:latin typeface="+mn-lt"/>
            </a:endParaRPr>
          </a:p>
        </p:txBody>
      </p:sp>
    </p:spTree>
    <p:extLst>
      <p:ext uri="{BB962C8B-B14F-4D97-AF65-F5344CB8AC3E}">
        <p14:creationId xmlns:p14="http://schemas.microsoft.com/office/powerpoint/2010/main" val="53352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22A116E-A021-FC47-A24D-8B4019F70B5F}"/>
              </a:ext>
            </a:extLst>
          </p:cNvPr>
          <p:cNvSpPr>
            <a:spLocks noGrp="1"/>
          </p:cNvSpPr>
          <p:nvPr>
            <p:ph type="body" sz="quarter" idx="14"/>
          </p:nvPr>
        </p:nvSpPr>
        <p:spPr>
          <a:xfrm>
            <a:off x="312738" y="6311900"/>
            <a:ext cx="10042545" cy="323850"/>
          </a:xfrm>
        </p:spPr>
        <p:txBody>
          <a:bodyPr>
            <a:normAutofit/>
          </a:bodyPr>
          <a:lstStyle/>
          <a:p>
            <a:r>
              <a:rPr lang="nb-NO" dirty="0" smtClean="0">
                <a:latin typeface="+mn-lt"/>
              </a:rPr>
              <a:t>Kvinnegrupper og spare- og lånegrupper gir økt status og selvtillit og økt økonomisk selvstendighet. Her Natalia </a:t>
            </a:r>
            <a:r>
              <a:rPr lang="nb-NO" dirty="0">
                <a:latin typeface="+mn-lt"/>
              </a:rPr>
              <a:t>Garcia Ramos </a:t>
            </a:r>
            <a:r>
              <a:rPr lang="nb-NO" dirty="0" smtClean="0">
                <a:latin typeface="+mn-lt"/>
              </a:rPr>
              <a:t>og </a:t>
            </a:r>
            <a:r>
              <a:rPr lang="nb-NO" dirty="0" err="1">
                <a:latin typeface="+mn-lt"/>
              </a:rPr>
              <a:t>Lucrecia</a:t>
            </a:r>
            <a:r>
              <a:rPr lang="nb-NO" dirty="0">
                <a:latin typeface="+mn-lt"/>
              </a:rPr>
              <a:t> </a:t>
            </a:r>
            <a:r>
              <a:rPr lang="nb-NO" dirty="0" err="1">
                <a:latin typeface="+mn-lt"/>
              </a:rPr>
              <a:t>Fabián</a:t>
            </a:r>
            <a:r>
              <a:rPr lang="nb-NO" dirty="0">
                <a:latin typeface="+mn-lt"/>
              </a:rPr>
              <a:t> Pérez  </a:t>
            </a:r>
            <a:r>
              <a:rPr lang="nb-NO" dirty="0" smtClean="0">
                <a:latin typeface="+mn-lt"/>
              </a:rPr>
              <a:t>fra Las </a:t>
            </a:r>
            <a:r>
              <a:rPr lang="nb-NO" dirty="0" err="1" smtClean="0">
                <a:latin typeface="+mn-lt"/>
              </a:rPr>
              <a:t>Milpas</a:t>
            </a:r>
            <a:r>
              <a:rPr lang="nb-NO" dirty="0" smtClean="0">
                <a:latin typeface="+mn-lt"/>
              </a:rPr>
              <a:t>.</a:t>
            </a:r>
          </a:p>
        </p:txBody>
      </p:sp>
      <p:pic>
        <p:nvPicPr>
          <p:cNvPr id="4" name="Plassholder for bilde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92307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7F7F7"/>
      </a:lt1>
      <a:dk2>
        <a:srgbClr val="39302A"/>
      </a:dk2>
      <a:lt2>
        <a:srgbClr val="E5DEDB"/>
      </a:lt2>
      <a:accent1>
        <a:srgbClr val="D7B04D"/>
      </a:accent1>
      <a:accent2>
        <a:srgbClr val="9C4D37"/>
      </a:accent2>
      <a:accent3>
        <a:srgbClr val="6D9B64"/>
      </a:accent3>
      <a:accent4>
        <a:srgbClr val="6BAACF"/>
      </a:accent4>
      <a:accent5>
        <a:srgbClr val="D86D56"/>
      </a:accent5>
      <a:accent6>
        <a:srgbClr val="9C6A6A"/>
      </a:accent6>
      <a:hlink>
        <a:srgbClr val="47A264"/>
      </a:hlink>
      <a:folHlink>
        <a:srgbClr val="4D80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1668</Words>
  <Application>Microsoft Office PowerPoint</Application>
  <PresentationFormat>Widescreen</PresentationFormat>
  <Paragraphs>118</Paragraphs>
  <Slides>17</Slides>
  <Notes>17</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17</vt:i4>
      </vt:variant>
    </vt:vector>
  </HeadingPairs>
  <TitlesOfParts>
    <vt:vector size="27" baseType="lpstr">
      <vt:lpstr>Arial</vt:lpstr>
      <vt:lpstr>Calibri</vt:lpstr>
      <vt:lpstr>Calibri Light</vt:lpstr>
      <vt:lpstr>Helvetica Light</vt:lpstr>
      <vt:lpstr>Minion Black</vt:lpstr>
      <vt:lpstr>Minion Regular Display</vt:lpstr>
      <vt:lpstr>Proxima Nova Light</vt:lpstr>
      <vt:lpstr>Times New Roman</vt:lpstr>
      <vt:lpstr>Wingdings</vt:lpstr>
      <vt:lpstr>Office Theme</vt:lpstr>
      <vt:lpstr>Om Utviklingsfondet og Guatemala</vt:lpstr>
      <vt:lpstr>Utviklingsfondet bekjemper sult og fattigdom.</vt:lpstr>
      <vt:lpstr>Utviklingsfondet og Norges Bygdekvinnelag.</vt:lpstr>
      <vt:lpstr>Om Guatemala.</vt:lpstr>
      <vt:lpstr>Slik jobber Utviklingsfondet.</vt:lpstr>
      <vt:lpstr>PowerPoint-presentasjon</vt:lpstr>
      <vt:lpstr>PowerPoint-presentasjon</vt:lpstr>
      <vt:lpstr>PowerPoint-presentasjon</vt:lpstr>
      <vt:lpstr>PowerPoint-presentasjon</vt:lpstr>
      <vt:lpstr>PowerPoint-presentasjon</vt:lpstr>
      <vt:lpstr>Muligheter for Norges Bygdekvinnelag.</vt:lpstr>
      <vt:lpstr>PowerPoint-presentasjon</vt:lpstr>
      <vt:lpstr>PowerPoint-presentasjon</vt:lpstr>
      <vt:lpstr>PowerPoint-presentasjon</vt:lpstr>
      <vt:lpstr>PowerPoint-presentasjon</vt:lpstr>
      <vt:lpstr>Følg Utviklingsfondets arbeid</vt:lpstr>
      <vt:lpstr>Informasjonskampanje om klimaendringer og matproduksjon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Pawel Bilas</dc:creator>
  <cp:lastModifiedBy>Anna Karlson</cp:lastModifiedBy>
  <cp:revision>116</cp:revision>
  <dcterms:created xsi:type="dcterms:W3CDTF">2018-06-28T09:41:14Z</dcterms:created>
  <dcterms:modified xsi:type="dcterms:W3CDTF">2019-01-16T14:11:08Z</dcterms:modified>
</cp:coreProperties>
</file>