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4"/>
  </p:handoutMasterIdLst>
  <p:sldIdLst>
    <p:sldId id="259" r:id="rId2"/>
    <p:sldId id="260" r:id="rId3"/>
  </p:sldIdLst>
  <p:sldSz cx="9906000" cy="6858000" type="A4"/>
  <p:notesSz cx="6877050" cy="100028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51">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B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298" autoAdjust="0"/>
    <p:restoredTop sz="94660"/>
  </p:normalViewPr>
  <p:slideViewPr>
    <p:cSldViewPr>
      <p:cViewPr varScale="1">
        <p:scale>
          <a:sx n="74" d="100"/>
          <a:sy n="74" d="100"/>
        </p:scale>
        <p:origin x="1536" y="72"/>
      </p:cViewPr>
      <p:guideLst>
        <p:guide orient="horz" pos="2160"/>
        <p:guide pos="3120"/>
      </p:guideLst>
    </p:cSldViewPr>
  </p:slideViewPr>
  <p:notesTextViewPr>
    <p:cViewPr>
      <p:scale>
        <a:sx n="100" d="100"/>
        <a:sy n="100" d="100"/>
      </p:scale>
      <p:origin x="0" y="0"/>
    </p:cViewPr>
  </p:notesTextViewPr>
  <p:notesViewPr>
    <p:cSldViewPr>
      <p:cViewPr varScale="1">
        <p:scale>
          <a:sx n="78" d="100"/>
          <a:sy n="78" d="100"/>
        </p:scale>
        <p:origin x="-2106" y="-84"/>
      </p:cViewPr>
      <p:guideLst>
        <p:guide orient="horz" pos="3151"/>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nb-NO" dirty="0"/>
          </a:p>
        </p:txBody>
      </p:sp>
      <p:sp>
        <p:nvSpPr>
          <p:cNvPr id="3" name="Plassholder for dato 2"/>
          <p:cNvSpPr>
            <a:spLocks noGrp="1"/>
          </p:cNvSpPr>
          <p:nvPr>
            <p:ph type="dt" sz="quarter" idx="1"/>
          </p:nvPr>
        </p:nvSpPr>
        <p:spPr>
          <a:xfrm>
            <a:off x="3895404" y="0"/>
            <a:ext cx="2980055" cy="500142"/>
          </a:xfrm>
          <a:prstGeom prst="rect">
            <a:avLst/>
          </a:prstGeom>
        </p:spPr>
        <p:txBody>
          <a:bodyPr vert="horz" lIns="96451" tIns="48225" rIns="96451" bIns="48225" rtlCol="0"/>
          <a:lstStyle>
            <a:lvl1pPr algn="r">
              <a:defRPr sz="1300"/>
            </a:lvl1pPr>
          </a:lstStyle>
          <a:p>
            <a:fld id="{27EF531C-8B91-4F33-9C11-C8101D15A5A0}" type="datetimeFigureOut">
              <a:rPr lang="nb-NO" smtClean="0"/>
              <a:pPr/>
              <a:t>16.08.2016</a:t>
            </a:fld>
            <a:endParaRPr lang="nb-NO" dirty="0"/>
          </a:p>
        </p:txBody>
      </p:sp>
      <p:sp>
        <p:nvSpPr>
          <p:cNvPr id="4" name="Plassholder for bunntekst 3"/>
          <p:cNvSpPr>
            <a:spLocks noGrp="1"/>
          </p:cNvSpPr>
          <p:nvPr>
            <p:ph type="ftr" sz="quarter" idx="2"/>
          </p:nvPr>
        </p:nvSpPr>
        <p:spPr>
          <a:xfrm>
            <a:off x="0" y="9500960"/>
            <a:ext cx="2980055" cy="500142"/>
          </a:xfrm>
          <a:prstGeom prst="rect">
            <a:avLst/>
          </a:prstGeom>
        </p:spPr>
        <p:txBody>
          <a:bodyPr vert="horz" lIns="96451" tIns="48225" rIns="96451" bIns="48225" rtlCol="0" anchor="b"/>
          <a:lstStyle>
            <a:lvl1pPr algn="l">
              <a:defRPr sz="1300"/>
            </a:lvl1pPr>
          </a:lstStyle>
          <a:p>
            <a:endParaRPr lang="nb-NO" dirty="0"/>
          </a:p>
        </p:txBody>
      </p:sp>
      <p:sp>
        <p:nvSpPr>
          <p:cNvPr id="5" name="Plassholder for lysbildenummer 4"/>
          <p:cNvSpPr>
            <a:spLocks noGrp="1"/>
          </p:cNvSpPr>
          <p:nvPr>
            <p:ph type="sldNum" sz="quarter" idx="3"/>
          </p:nvPr>
        </p:nvSpPr>
        <p:spPr>
          <a:xfrm>
            <a:off x="3895404" y="9500960"/>
            <a:ext cx="2980055" cy="500142"/>
          </a:xfrm>
          <a:prstGeom prst="rect">
            <a:avLst/>
          </a:prstGeom>
        </p:spPr>
        <p:txBody>
          <a:bodyPr vert="horz" lIns="96451" tIns="48225" rIns="96451" bIns="48225" rtlCol="0" anchor="b"/>
          <a:lstStyle>
            <a:lvl1pPr algn="r">
              <a:defRPr sz="1300"/>
            </a:lvl1pPr>
          </a:lstStyle>
          <a:p>
            <a:fld id="{CAA02619-DC0F-40D7-B382-7920D0C3CD4A}" type="slidenum">
              <a:rPr lang="nb-NO" smtClean="0"/>
              <a:pPr/>
              <a:t>‹#›</a:t>
            </a:fld>
            <a:endParaRPr lang="nb-NO" dirty="0"/>
          </a:p>
        </p:txBody>
      </p:sp>
    </p:spTree>
    <p:extLst>
      <p:ext uri="{BB962C8B-B14F-4D97-AF65-F5344CB8AC3E}">
        <p14:creationId xmlns:p14="http://schemas.microsoft.com/office/powerpoint/2010/main" val="24922801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130426"/>
            <a:ext cx="84201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780337" y="274639"/>
            <a:ext cx="2414588"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536575" y="274639"/>
            <a:ext cx="7078663"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506" y="4406901"/>
            <a:ext cx="84201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006"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645" y="4800600"/>
            <a:ext cx="59436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6E36EA7-A4B3-4FB0-942D-2BBFA6D89396}" type="datetimeFigureOut">
              <a:rPr lang="nb-NO" smtClean="0"/>
              <a:pPr/>
              <a:t>16.08.2016</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483ADC5B-15BE-4250-8A8A-81416005B40D}" type="slidenum">
              <a:rPr lang="nb-NO" smtClean="0"/>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36EA7-A4B3-4FB0-942D-2BBFA6D89396}" type="datetimeFigureOut">
              <a:rPr lang="nb-NO" smtClean="0"/>
              <a:pPr/>
              <a:t>16.08.2016</a:t>
            </a:fld>
            <a:endParaRPr lang="nb-NO" dirty="0"/>
          </a:p>
        </p:txBody>
      </p:sp>
      <p:sp>
        <p:nvSpPr>
          <p:cNvPr id="5" name="Plassholder for bunntekst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ADC5B-15BE-4250-8A8A-81416005B40D}"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bygdekvinnelaget.no/matkultur/aksjon-sunn-matgled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1.png"/><Relationship Id="rId4" Type="http://schemas.openxmlformats.org/officeDocument/2006/relationships/image" Target="../media/image3.jpeg"/><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hyperlink" Target="https://www.google.com/imgres?imgurl&amp;imgrefurl=http://nuttyscientists.com/welcome-bolivia/&amp;h=0&amp;w=0&amp;tbnid=5nJn0yM26J9LCM&amp;zoom=1&amp;tbnh=228&amp;tbnw=221&amp;docid=lgw2lp4-i7S0EM&amp;tbm=isch&amp;ei=ARlgU8XrAoi1yAO54oDwAw&amp;ved=0CAUQsCUoAQ"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3"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9224" y="5301208"/>
            <a:ext cx="1291030" cy="1241645"/>
          </a:xfrm>
          <a:prstGeom prst="roundRect">
            <a:avLst/>
          </a:prstGeom>
          <a:noFill/>
          <a:ln>
            <a:solidFill>
              <a:srgbClr val="3BAB40"/>
            </a:solidFill>
          </a:ln>
        </p:spPr>
      </p:pic>
      <p:sp>
        <p:nvSpPr>
          <p:cNvPr id="26" name="Avrundet rektangel 25"/>
          <p:cNvSpPr/>
          <p:nvPr/>
        </p:nvSpPr>
        <p:spPr>
          <a:xfrm>
            <a:off x="3512840" y="2204864"/>
            <a:ext cx="2880320" cy="4437112"/>
          </a:xfrm>
          <a:prstGeom prst="roundRect">
            <a:avLst>
              <a:gd name="adj" fmla="val 5423"/>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nb-NO" sz="1000" b="1" dirty="0" smtClean="0">
                <a:solidFill>
                  <a:schemeClr val="tx1"/>
                </a:solidFill>
              </a:rPr>
              <a:t>Ingredienser:</a:t>
            </a:r>
          </a:p>
          <a:p>
            <a:r>
              <a:rPr lang="nb-NO" sz="1000" dirty="0" smtClean="0">
                <a:solidFill>
                  <a:schemeClr val="tx1"/>
                </a:solidFill>
              </a:rPr>
              <a:t>2,5 dl brennesle</a:t>
            </a:r>
          </a:p>
          <a:p>
            <a:r>
              <a:rPr lang="nb-NO" sz="1000" dirty="0" smtClean="0">
                <a:solidFill>
                  <a:schemeClr val="tx1"/>
                </a:solidFill>
              </a:rPr>
              <a:t>1 løk</a:t>
            </a:r>
          </a:p>
          <a:p>
            <a:r>
              <a:rPr lang="nb-NO" sz="1000" dirty="0" smtClean="0">
                <a:solidFill>
                  <a:schemeClr val="tx1"/>
                </a:solidFill>
              </a:rPr>
              <a:t>2 hvitløksfedd</a:t>
            </a:r>
          </a:p>
          <a:p>
            <a:r>
              <a:rPr lang="nb-NO" sz="1000" dirty="0" smtClean="0">
                <a:solidFill>
                  <a:schemeClr val="tx1"/>
                </a:solidFill>
              </a:rPr>
              <a:t>2-3 luftløk</a:t>
            </a:r>
          </a:p>
          <a:p>
            <a:r>
              <a:rPr lang="nb-NO" sz="1000" dirty="0" smtClean="0">
                <a:solidFill>
                  <a:schemeClr val="tx1"/>
                </a:solidFill>
              </a:rPr>
              <a:t>1 liter vann med buljongterning el kraft</a:t>
            </a:r>
          </a:p>
          <a:p>
            <a:r>
              <a:rPr lang="nb-NO" sz="1000" dirty="0" smtClean="0">
                <a:solidFill>
                  <a:schemeClr val="tx1"/>
                </a:solidFill>
              </a:rPr>
              <a:t>salt</a:t>
            </a:r>
          </a:p>
          <a:p>
            <a:r>
              <a:rPr lang="nb-NO" sz="1000" dirty="0" smtClean="0">
                <a:solidFill>
                  <a:schemeClr val="tx1"/>
                </a:solidFill>
              </a:rPr>
              <a:t>pepper</a:t>
            </a:r>
          </a:p>
          <a:p>
            <a:r>
              <a:rPr lang="nb-NO" sz="1000" dirty="0" smtClean="0">
                <a:solidFill>
                  <a:schemeClr val="tx1"/>
                </a:solidFill>
              </a:rPr>
              <a:t>timian</a:t>
            </a:r>
          </a:p>
          <a:p>
            <a:r>
              <a:rPr lang="nb-NO" sz="1000" dirty="0" smtClean="0">
                <a:solidFill>
                  <a:schemeClr val="tx1"/>
                </a:solidFill>
              </a:rPr>
              <a:t>matfløte, eventuelt melblanding</a:t>
            </a:r>
          </a:p>
          <a:p>
            <a:endParaRPr lang="nb-NO" sz="600" dirty="0" smtClean="0">
              <a:solidFill>
                <a:schemeClr val="tx1"/>
              </a:solidFill>
            </a:endParaRPr>
          </a:p>
          <a:p>
            <a:r>
              <a:rPr lang="nb-NO" sz="1000" dirty="0" smtClean="0">
                <a:solidFill>
                  <a:schemeClr val="tx1"/>
                </a:solidFill>
              </a:rPr>
              <a:t>Kokte egg</a:t>
            </a:r>
          </a:p>
          <a:p>
            <a:endParaRPr lang="nb-NO" sz="400" dirty="0" smtClean="0">
              <a:solidFill>
                <a:schemeClr val="tx1"/>
              </a:solidFill>
            </a:endParaRPr>
          </a:p>
          <a:p>
            <a:r>
              <a:rPr lang="nb-NO" sz="1000" b="1" dirty="0" smtClean="0">
                <a:solidFill>
                  <a:schemeClr val="tx1"/>
                </a:solidFill>
              </a:rPr>
              <a:t>Fremgangsmåte: </a:t>
            </a:r>
          </a:p>
          <a:p>
            <a:r>
              <a:rPr lang="nb-NO" sz="1000" dirty="0" smtClean="0">
                <a:solidFill>
                  <a:schemeClr val="tx1"/>
                </a:solidFill>
              </a:rPr>
              <a:t>Rens brennesle og legg dem i kokende vann eller kraft. Tilsett løk. Bruker man vann, må man tilsette buljongterning el lignende. Smak til med salt, pepper, timian eller annet. Jevne suppa med en blanding mel og fløte. Kan også  brukes melk. La dette småkoke i 5 min. Bruk så stavmikser for å få en jevn suppe. Server gjerne med halve kokte egg og brød eller flatbrød til.</a:t>
            </a:r>
          </a:p>
          <a:p>
            <a:r>
              <a:rPr lang="nb-NO" sz="400" dirty="0" smtClean="0">
                <a:solidFill>
                  <a:schemeClr val="tx1"/>
                </a:solidFill>
              </a:rPr>
              <a:t> </a:t>
            </a:r>
          </a:p>
          <a:p>
            <a:endParaRPr lang="nb-NO" sz="400" dirty="0" smtClean="0">
              <a:solidFill>
                <a:schemeClr val="tx1"/>
              </a:solidFill>
            </a:endParaRPr>
          </a:p>
          <a:p>
            <a:r>
              <a:rPr lang="nb-NO" sz="1000" dirty="0" smtClean="0">
                <a:solidFill>
                  <a:schemeClr val="tx1"/>
                </a:solidFill>
              </a:rPr>
              <a:t>Suppe kan du lage av mange urter og grønnsaker. Ta de urtene/grønnsakene du har, hakk de fint opp, fres, ha i vann/suppebuljong og vips er suppa ferdig. Vil du ha den kremet, tilsett 1 dl. fløte. Har du kjøttrester eller pølserester, tilsettes dette. </a:t>
            </a:r>
            <a:endParaRPr lang="nb-NO" sz="1000" dirty="0">
              <a:solidFill>
                <a:schemeClr val="tx1"/>
              </a:solidFill>
            </a:endParaRPr>
          </a:p>
        </p:txBody>
      </p:sp>
      <p:pic>
        <p:nvPicPr>
          <p:cNvPr id="1742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69224" y="3949598"/>
            <a:ext cx="1252218" cy="1252218"/>
          </a:xfrm>
          <a:prstGeom prst="roundRect">
            <a:avLst/>
          </a:prstGeom>
          <a:noFill/>
          <a:ln>
            <a:solidFill>
              <a:srgbClr val="3BAB40"/>
            </a:solidFill>
          </a:ln>
        </p:spPr>
      </p:pic>
      <p:pic>
        <p:nvPicPr>
          <p:cNvPr id="174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87072" y="3933056"/>
            <a:ext cx="1268760" cy="1268760"/>
          </a:xfrm>
          <a:prstGeom prst="roundRect">
            <a:avLst/>
          </a:prstGeom>
          <a:noFill/>
          <a:ln>
            <a:solidFill>
              <a:srgbClr val="3BAB40"/>
            </a:solidFill>
          </a:ln>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93360" y="1556792"/>
            <a:ext cx="1572581" cy="1296144"/>
          </a:xfrm>
          <a:prstGeom prst="roundRect">
            <a:avLst/>
          </a:prstGeom>
          <a:noFill/>
          <a:ln>
            <a:solidFill>
              <a:srgbClr val="3BAB40"/>
            </a:solidFill>
          </a:ln>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42370" y="1594200"/>
            <a:ext cx="1106974" cy="1221328"/>
          </a:xfrm>
          <a:prstGeom prst="roundRect">
            <a:avLst/>
          </a:prstGeom>
          <a:noFill/>
          <a:ln>
            <a:solidFill>
              <a:srgbClr val="3BAB40"/>
            </a:solidFill>
          </a:ln>
        </p:spPr>
      </p:pic>
      <p:sp>
        <p:nvSpPr>
          <p:cNvPr id="12" name="Avrundet rektangel 11"/>
          <p:cNvSpPr/>
          <p:nvPr/>
        </p:nvSpPr>
        <p:spPr>
          <a:xfrm>
            <a:off x="6969224" y="2924944"/>
            <a:ext cx="2808312" cy="936104"/>
          </a:xfrm>
          <a:prstGeom prst="roundRect">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nb-NO" b="1" dirty="0">
                <a:solidFill>
                  <a:schemeClr val="tx1"/>
                </a:solidFill>
                <a:latin typeface="Calibri" pitchFamily="34" charset="0"/>
                <a:ea typeface="Times New Roman" pitchFamily="18" charset="0"/>
                <a:cs typeface="Arial" pitchFamily="34" charset="0"/>
              </a:rPr>
              <a:t>Bli medlem i</a:t>
            </a:r>
            <a:endParaRPr kumimoji="0" lang="nb-NO" sz="9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lang="nb-NO" b="1" dirty="0">
                <a:solidFill>
                  <a:schemeClr val="tx1"/>
                </a:solidFill>
                <a:latin typeface="Calibri" pitchFamily="34" charset="0"/>
                <a:ea typeface="Times New Roman" pitchFamily="18" charset="0"/>
                <a:cs typeface="Arial" pitchFamily="34" charset="0"/>
              </a:rPr>
              <a:t>Østre Udnes Bygdekvinnelag</a:t>
            </a:r>
            <a:r>
              <a:rPr lang="nb-NO" b="1" dirty="0" smtClean="0">
                <a:solidFill>
                  <a:schemeClr val="tx1"/>
                </a:solidFill>
                <a:latin typeface="Calibri" pitchFamily="34" charset="0"/>
                <a:ea typeface="Times New Roman" pitchFamily="18" charset="0"/>
                <a:cs typeface="Arial" pitchFamily="34" charset="0"/>
              </a:rPr>
              <a:t>!</a:t>
            </a:r>
            <a:endParaRPr lang="nb-NO" dirty="0">
              <a:solidFill>
                <a:schemeClr val="tx1"/>
              </a:solidFill>
              <a:latin typeface="Arial" pitchFamily="34" charset="0"/>
              <a:cs typeface="Arial" pitchFamily="34" charset="0"/>
            </a:endParaRPr>
          </a:p>
        </p:txBody>
      </p:sp>
      <p:pic>
        <p:nvPicPr>
          <p:cNvPr id="174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363656" y="5301208"/>
            <a:ext cx="1265895" cy="1268760"/>
          </a:xfrm>
          <a:prstGeom prst="roundRect">
            <a:avLst/>
          </a:prstGeom>
          <a:noFill/>
          <a:ln>
            <a:solidFill>
              <a:srgbClr val="3BAB40"/>
            </a:solidFill>
          </a:ln>
        </p:spPr>
      </p:pic>
      <p:sp>
        <p:nvSpPr>
          <p:cNvPr id="17" name="Avrundet rektangel 16"/>
          <p:cNvSpPr/>
          <p:nvPr/>
        </p:nvSpPr>
        <p:spPr>
          <a:xfrm>
            <a:off x="6897216" y="188640"/>
            <a:ext cx="2880320" cy="1296144"/>
          </a:xfrm>
          <a:prstGeom prst="roundRect">
            <a:avLst>
              <a:gd name="adj" fmla="val 13727"/>
            </a:avLst>
          </a:prstGeom>
          <a:solidFill>
            <a:schemeClr val="bg1"/>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aphicFrame>
        <p:nvGraphicFramePr>
          <p:cNvPr id="17417" name="Object 9"/>
          <p:cNvGraphicFramePr>
            <a:graphicFrameLocks noChangeAspect="1"/>
          </p:cNvGraphicFramePr>
          <p:nvPr/>
        </p:nvGraphicFramePr>
        <p:xfrm>
          <a:off x="7257256" y="260648"/>
          <a:ext cx="2044700" cy="1151954"/>
        </p:xfrm>
        <a:graphic>
          <a:graphicData uri="http://schemas.openxmlformats.org/presentationml/2006/ole">
            <mc:AlternateContent xmlns:mc="http://schemas.openxmlformats.org/markup-compatibility/2006">
              <mc:Choice xmlns:v="urn:schemas-microsoft-com:vml" Requires="v">
                <p:oleObj spid="_x0000_s17437" r:id="rId9" imgW="10221752" imgH="6533333" progId="">
                  <p:embed/>
                </p:oleObj>
              </mc:Choice>
              <mc:Fallback>
                <p:oleObj r:id="rId9" imgW="10221752" imgH="6533333" progId="">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7256" y="260648"/>
                        <a:ext cx="2044700" cy="1151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vrundet rektangel 21"/>
          <p:cNvSpPr/>
          <p:nvPr/>
        </p:nvSpPr>
        <p:spPr>
          <a:xfrm>
            <a:off x="128464" y="188640"/>
            <a:ext cx="2880320" cy="4536504"/>
          </a:xfrm>
          <a:prstGeom prst="roundRect">
            <a:avLst>
              <a:gd name="adj" fmla="val 5423"/>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lvl="0" algn="ctr" fontAlgn="base">
              <a:spcBef>
                <a:spcPct val="0"/>
              </a:spcBef>
              <a:spcAft>
                <a:spcPct val="0"/>
              </a:spcAft>
              <a:tabLst>
                <a:tab pos="914400" algn="l"/>
              </a:tabLst>
            </a:pPr>
            <a:r>
              <a:rPr kumimoji="0" lang="nb-NO" sz="1300" b="1" i="0"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Styret i Østre Udnes Bygdekvinnelag</a:t>
            </a:r>
            <a:r>
              <a:rPr kumimoji="0" lang="nb-NO" sz="13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p>
          <a:p>
            <a:pPr lvl="0" algn="ctr" fontAlgn="base">
              <a:spcBef>
                <a:spcPct val="0"/>
              </a:spcBef>
              <a:spcAft>
                <a:spcPct val="0"/>
              </a:spcAft>
              <a:tabLst>
                <a:tab pos="914400" algn="l"/>
              </a:tabLst>
            </a:pPr>
            <a:r>
              <a:rPr kumimoji="0" lang="nb-NO"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Leder:</a:t>
            </a:r>
            <a:r>
              <a:rPr kumimoji="0" lang="nb-NO" sz="13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Eva Øvren </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evaovren@online.no </a:t>
            </a: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Tlf: 959 16 139</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914400" algn="l"/>
              </a:tabLst>
            </a:pPr>
            <a:r>
              <a:rPr kumimoji="0" lang="nb-NO"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Nestleder:</a:t>
            </a: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Randi Brøtherfallet</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randi.broterfallet@gmail.com </a:t>
            </a: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Tlf: 959 13 882</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algn="ctr"/>
            <a:r>
              <a:rPr kumimoji="0" lang="nb-NO"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Kasserer:</a:t>
            </a:r>
            <a:r>
              <a:rPr kumimoji="0" lang="nb-NO" sz="13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Lejla Dizdar-Mandic</a:t>
            </a:r>
            <a:endParaRPr lang="nb-NO" sz="1300" dirty="0" smtClean="0"/>
          </a:p>
          <a:p>
            <a:pPr algn="ctr"/>
            <a:r>
              <a:rPr lang="nb-NO" sz="1300" dirty="0" smtClean="0">
                <a:solidFill>
                  <a:schemeClr val="tx1"/>
                </a:solidFill>
              </a:rPr>
              <a:t>dmlejla@online.no</a:t>
            </a:r>
          </a:p>
          <a:p>
            <a:pPr algn="ctr"/>
            <a:r>
              <a:rPr lang="nb-NO" sz="1300" dirty="0" smtClean="0">
                <a:solidFill>
                  <a:schemeClr val="tx1"/>
                </a:solidFill>
              </a:rPr>
              <a:t>Tlf: 90579987</a:t>
            </a:r>
          </a:p>
          <a:p>
            <a:pPr lvl="0" algn="ctr" eaLnBrk="0" fontAlgn="base" hangingPunct="0">
              <a:spcBef>
                <a:spcPct val="0"/>
              </a:spcBef>
              <a:spcAft>
                <a:spcPct val="0"/>
              </a:spcAft>
              <a:tabLst>
                <a:tab pos="914400" algn="l"/>
              </a:tabLst>
            </a:pPr>
            <a:r>
              <a:rPr kumimoji="0" lang="nb-NO"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Sekretær:</a:t>
            </a: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Marit Ringereide</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mringer@online.no </a:t>
            </a: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Tlf: 936 68 423</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914400" algn="l"/>
              </a:tabLst>
            </a:pPr>
            <a:r>
              <a:rPr kumimoji="0" lang="nb-NO"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Studieleder:</a:t>
            </a: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Elin Jødahl Skovseth</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elin.jodahl@yahoo.no </a:t>
            </a:r>
          </a:p>
          <a:p>
            <a:pPr lvl="0" algn="ctr" eaLnBrk="0" fontAlgn="base" hangingPunct="0">
              <a:spcBef>
                <a:spcPct val="0"/>
              </a:spcBef>
              <a:spcAft>
                <a:spcPct val="0"/>
              </a:spcAft>
              <a:tabLst>
                <a:tab pos="914400" algn="l"/>
              </a:tabLst>
            </a:pP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Tlf: 959 36 644        	</a:t>
            </a:r>
            <a:b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nb-NO"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Styremedlem:</a:t>
            </a:r>
            <a:r>
              <a:rPr kumimoji="0" lang="nb-NO"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lang="nb-NO" sz="1300" dirty="0" smtClean="0">
                <a:solidFill>
                  <a:schemeClr val="tx1"/>
                </a:solidFill>
                <a:latin typeface="Calibri" pitchFamily="34" charset="0"/>
                <a:ea typeface="Times New Roman" pitchFamily="18" charset="0"/>
                <a:cs typeface="Arial" pitchFamily="34" charset="0"/>
              </a:rPr>
              <a:t>Ann Kristin Huser</a:t>
            </a:r>
            <a:endParaRPr kumimoji="0" lang="nb-NO" sz="13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914400" algn="l"/>
              </a:tabLst>
            </a:pPr>
            <a:r>
              <a:rPr lang="en-US" sz="1300" dirty="0" smtClean="0">
                <a:solidFill>
                  <a:schemeClr val="tx1"/>
                </a:solidFill>
                <a:latin typeface="Calibri" pitchFamily="34" charset="0"/>
                <a:ea typeface="Times New Roman" pitchFamily="18" charset="0"/>
                <a:cs typeface="Arial" pitchFamily="34" charset="0"/>
              </a:rPr>
              <a:t>ann_kristin_husera@hotmail.com</a:t>
            </a:r>
          </a:p>
          <a:p>
            <a:pPr lvl="0" algn="ctr" eaLnBrk="0" fontAlgn="base" hangingPunct="0">
              <a:spcBef>
                <a:spcPct val="0"/>
              </a:spcBef>
              <a:spcAft>
                <a:spcPct val="0"/>
              </a:spcAft>
              <a:tabLst>
                <a:tab pos="914400" algn="l"/>
              </a:tabLst>
            </a:pPr>
            <a:r>
              <a:rPr kumimoji="0" lang="en-US"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Tlf:</a:t>
            </a:r>
            <a:r>
              <a:rPr kumimoji="0" lang="en-US" sz="13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928 61 344</a:t>
            </a:r>
            <a:r>
              <a:rPr kumimoji="0" lang="en-US"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t>
            </a:r>
            <a:r>
              <a:rPr kumimoji="0" 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ara</a:t>
            </a:r>
            <a:r>
              <a:rPr kumimoji="0" lang="en-US" sz="13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130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en-US" sz="13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Ane Aanerud</a:t>
            </a:r>
            <a:r>
              <a:rPr kumimoji="0" lang="en-US" sz="1300" i="0" u="none" strike="noStrike" cap="none" normalizeH="0" dirty="0" smtClean="0">
                <a:ln>
                  <a:noFill/>
                </a:ln>
                <a:solidFill>
                  <a:schemeClr val="tx1"/>
                </a:solidFill>
                <a:effectLst/>
                <a:latin typeface="Calibri" pitchFamily="34" charset="0"/>
                <a:ea typeface="Times New Roman" pitchFamily="18" charset="0"/>
                <a:cs typeface="Arial" pitchFamily="34" charset="0"/>
              </a:rPr>
              <a:t> Grøndahl </a:t>
            </a:r>
          </a:p>
          <a:p>
            <a:pPr lvl="0" algn="ctr" eaLnBrk="0" fontAlgn="base" hangingPunct="0">
              <a:spcBef>
                <a:spcPct val="0"/>
              </a:spcBef>
              <a:spcAft>
                <a:spcPct val="0"/>
              </a:spcAft>
              <a:tabLst>
                <a:tab pos="914400" algn="l"/>
              </a:tabLst>
            </a:pPr>
            <a:r>
              <a:rPr kumimoji="0" lang="en-US" sz="1300" i="0" u="none" strike="noStrike" cap="none" normalizeH="0" dirty="0" smtClean="0">
                <a:ln>
                  <a:noFill/>
                </a:ln>
                <a:solidFill>
                  <a:schemeClr val="tx1"/>
                </a:solidFill>
                <a:effectLst/>
                <a:latin typeface="Calibri" pitchFamily="34" charset="0"/>
                <a:ea typeface="Times New Roman" pitchFamily="18" charset="0"/>
                <a:cs typeface="Arial" pitchFamily="34" charset="0"/>
              </a:rPr>
              <a:t>ane-2@online.no</a:t>
            </a:r>
          </a:p>
          <a:p>
            <a:pPr lvl="0" algn="ctr" eaLnBrk="0" fontAlgn="base" hangingPunct="0">
              <a:spcBef>
                <a:spcPct val="0"/>
              </a:spcBef>
              <a:spcAft>
                <a:spcPct val="0"/>
              </a:spcAft>
              <a:tabLst>
                <a:tab pos="914400" algn="l"/>
              </a:tabLst>
            </a:pPr>
            <a:r>
              <a:rPr kumimoji="0" lang="en-US" sz="1300" i="0" u="none" strike="noStrike" cap="none" normalizeH="0" dirty="0" smtClean="0">
                <a:ln>
                  <a:noFill/>
                </a:ln>
                <a:solidFill>
                  <a:schemeClr val="tx1"/>
                </a:solidFill>
                <a:effectLst/>
                <a:latin typeface="Calibri" pitchFamily="34" charset="0"/>
                <a:ea typeface="Times New Roman" pitchFamily="18" charset="0"/>
                <a:cs typeface="Arial" pitchFamily="34" charset="0"/>
              </a:rPr>
              <a:t>Tlf: 90085893</a:t>
            </a:r>
            <a:endParaRPr kumimoji="0" lang="nb-NO" sz="1300" i="0" u="none" strike="noStrike" cap="none" normalizeH="0" baseline="0" dirty="0" smtClean="0">
              <a:ln>
                <a:noFill/>
              </a:ln>
              <a:solidFill>
                <a:schemeClr val="tx1"/>
              </a:solidFill>
              <a:effectLst/>
              <a:latin typeface="Arial" pitchFamily="34" charset="0"/>
              <a:cs typeface="Arial" pitchFamily="34" charset="0"/>
            </a:endParaRPr>
          </a:p>
        </p:txBody>
      </p:sp>
      <p:pic>
        <p:nvPicPr>
          <p:cNvPr id="17419"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512840" y="188640"/>
            <a:ext cx="2808312" cy="1512168"/>
          </a:xfrm>
          <a:prstGeom prst="roundRect">
            <a:avLst/>
          </a:prstGeom>
          <a:noFill/>
          <a:ln>
            <a:solidFill>
              <a:srgbClr val="3BAB40"/>
            </a:solidFill>
          </a:ln>
        </p:spPr>
      </p:pic>
      <p:sp>
        <p:nvSpPr>
          <p:cNvPr id="27" name="Avrundet rektangel 26"/>
          <p:cNvSpPr/>
          <p:nvPr/>
        </p:nvSpPr>
        <p:spPr>
          <a:xfrm>
            <a:off x="3512840" y="1772816"/>
            <a:ext cx="2880320" cy="360040"/>
          </a:xfrm>
          <a:prstGeom prst="roundRect">
            <a:avLst>
              <a:gd name="adj" fmla="val 50000"/>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solidFill>
                  <a:schemeClr val="tx1"/>
                </a:solidFill>
              </a:rPr>
              <a:t>Brenneslesuppe</a:t>
            </a:r>
            <a:endParaRPr lang="nb-NO" dirty="0">
              <a:solidFill>
                <a:schemeClr val="tx1"/>
              </a:solidFill>
            </a:endParaRPr>
          </a:p>
        </p:txBody>
      </p:sp>
      <p:pic>
        <p:nvPicPr>
          <p:cNvPr id="28" name="Picture 10">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72113" y="4769584"/>
            <a:ext cx="1793022" cy="1872392"/>
          </a:xfrm>
          <a:prstGeom prst="rect">
            <a:avLst/>
          </a:prstGeom>
          <a:noFill/>
        </p:spPr>
      </p:pic>
      <p:sp>
        <p:nvSpPr>
          <p:cNvPr id="30" name="Avrundet rektangel 29"/>
          <p:cNvSpPr/>
          <p:nvPr/>
        </p:nvSpPr>
        <p:spPr>
          <a:xfrm>
            <a:off x="128464" y="4797152"/>
            <a:ext cx="2880320" cy="1872208"/>
          </a:xfrm>
          <a:prstGeom prst="roundRect">
            <a:avLst>
              <a:gd name="adj" fmla="val 7219"/>
            </a:avLst>
          </a:prstGeom>
          <a:no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Rektangel 1"/>
          <p:cNvSpPr/>
          <p:nvPr/>
        </p:nvSpPr>
        <p:spPr>
          <a:xfrm rot="19980265">
            <a:off x="6480009" y="205521"/>
            <a:ext cx="1510964"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nb-NO" sz="2400" b="1" cap="none" spc="0" dirty="0" smtClean="0">
                <a:ln/>
                <a:solidFill>
                  <a:srgbClr val="009900"/>
                </a:solidFill>
                <a:effectLst/>
              </a:rPr>
              <a:t>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92180" y="1761283"/>
            <a:ext cx="2880320" cy="4896544"/>
          </a:xfrm>
          <a:prstGeom prst="roundRect">
            <a:avLst>
              <a:gd name="adj" fmla="val 6085"/>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fontAlgn="base">
              <a:spcBef>
                <a:spcPct val="0"/>
              </a:spcBef>
              <a:spcAft>
                <a:spcPct val="0"/>
              </a:spcAft>
            </a:pPr>
            <a:r>
              <a:rPr lang="nb-NO" sz="1200" dirty="0">
                <a:solidFill>
                  <a:schemeClr val="tx1"/>
                </a:solidFill>
                <a:latin typeface="Calibri" pitchFamily="34" charset="0"/>
                <a:ea typeface="Times New Roman" pitchFamily="18" charset="0"/>
                <a:cs typeface="Arial" pitchFamily="34" charset="0"/>
              </a:rPr>
              <a:t>Østre Udnes Bygdekvinnelag består av </a:t>
            </a:r>
            <a:r>
              <a:rPr lang="nb-NO" sz="1200" dirty="0" smtClean="0">
                <a:solidFill>
                  <a:schemeClr val="tx1"/>
                </a:solidFill>
                <a:latin typeface="Calibri" pitchFamily="34" charset="0"/>
                <a:ea typeface="Times New Roman" pitchFamily="18" charset="0"/>
                <a:cs typeface="Arial" pitchFamily="34" charset="0"/>
              </a:rPr>
              <a:t>ca. 30 </a:t>
            </a:r>
            <a:r>
              <a:rPr lang="nb-NO" sz="1200" dirty="0">
                <a:solidFill>
                  <a:schemeClr val="tx1"/>
                </a:solidFill>
                <a:latin typeface="Calibri" pitchFamily="34" charset="0"/>
                <a:ea typeface="Times New Roman" pitchFamily="18" charset="0"/>
                <a:cs typeface="Arial" pitchFamily="34" charset="0"/>
              </a:rPr>
              <a:t>entusiastiske damer fra 30 til </a:t>
            </a:r>
            <a:r>
              <a:rPr lang="nb-NO" sz="1200" dirty="0" smtClean="0">
                <a:solidFill>
                  <a:schemeClr val="tx1"/>
                </a:solidFill>
                <a:latin typeface="Calibri" pitchFamily="34" charset="0"/>
                <a:ea typeface="Times New Roman" pitchFamily="18" charset="0"/>
                <a:cs typeface="Arial" pitchFamily="34" charset="0"/>
              </a:rPr>
              <a:t>90 </a:t>
            </a:r>
            <a:r>
              <a:rPr lang="nb-NO" sz="1200" dirty="0">
                <a:solidFill>
                  <a:schemeClr val="tx1"/>
                </a:solidFill>
                <a:latin typeface="Calibri" pitchFamily="34" charset="0"/>
                <a:ea typeface="Times New Roman" pitchFamily="18" charset="0"/>
                <a:cs typeface="Arial" pitchFamily="34" charset="0"/>
              </a:rPr>
              <a:t>år. </a:t>
            </a:r>
            <a:endParaRPr lang="nb-NO" sz="1200" dirty="0" smtClean="0">
              <a:solidFill>
                <a:schemeClr val="tx1"/>
              </a:solidFill>
              <a:latin typeface="Calibri" pitchFamily="34" charset="0"/>
              <a:ea typeface="Times New Roman" pitchFamily="18" charset="0"/>
              <a:cs typeface="Arial" pitchFamily="34" charset="0"/>
            </a:endParaRPr>
          </a:p>
          <a:p>
            <a:pPr lvl="0" algn="ctr" fontAlgn="base">
              <a:spcBef>
                <a:spcPct val="0"/>
              </a:spcBef>
              <a:spcAft>
                <a:spcPct val="0"/>
              </a:spcAft>
            </a:pPr>
            <a:r>
              <a:rPr lang="nb-NO" sz="1200" dirty="0" smtClean="0">
                <a:solidFill>
                  <a:schemeClr val="tx1"/>
                </a:solidFill>
                <a:latin typeface="Calibri" pitchFamily="34" charset="0"/>
                <a:ea typeface="Times New Roman" pitchFamily="18" charset="0"/>
                <a:cs typeface="Arial" pitchFamily="34" charset="0"/>
              </a:rPr>
              <a:t>Vi </a:t>
            </a:r>
            <a:r>
              <a:rPr lang="nb-NO" sz="1200" dirty="0">
                <a:solidFill>
                  <a:schemeClr val="tx1"/>
                </a:solidFill>
                <a:latin typeface="Calibri" pitchFamily="34" charset="0"/>
                <a:ea typeface="Times New Roman" pitchFamily="18" charset="0"/>
                <a:cs typeface="Arial" pitchFamily="34" charset="0"/>
              </a:rPr>
              <a:t>ønsker oss flere medlemmer, har du lyst til å være med? </a:t>
            </a:r>
            <a:endParaRPr lang="nb-NO" sz="1200" dirty="0" smtClean="0">
              <a:solidFill>
                <a:schemeClr val="tx1"/>
              </a:solidFill>
              <a:latin typeface="Calibri" pitchFamily="34" charset="0"/>
              <a:ea typeface="Times New Roman" pitchFamily="18" charset="0"/>
              <a:cs typeface="Arial" pitchFamily="34" charset="0"/>
            </a:endParaRPr>
          </a:p>
          <a:p>
            <a:pPr lvl="0" algn="ctr" fontAlgn="base">
              <a:spcBef>
                <a:spcPct val="0"/>
              </a:spcBef>
              <a:spcAft>
                <a:spcPct val="0"/>
              </a:spcAft>
            </a:pPr>
            <a:r>
              <a:rPr lang="nb-NO" sz="1200" dirty="0" smtClean="0">
                <a:solidFill>
                  <a:schemeClr val="tx1"/>
                </a:solidFill>
                <a:latin typeface="Calibri" pitchFamily="34" charset="0"/>
                <a:ea typeface="Times New Roman" pitchFamily="18" charset="0"/>
                <a:cs typeface="Arial" pitchFamily="34" charset="0"/>
              </a:rPr>
              <a:t>Meld </a:t>
            </a:r>
            <a:r>
              <a:rPr lang="nb-NO" sz="1200" dirty="0">
                <a:solidFill>
                  <a:schemeClr val="tx1"/>
                </a:solidFill>
                <a:latin typeface="Calibri" pitchFamily="34" charset="0"/>
                <a:ea typeface="Times New Roman" pitchFamily="18" charset="0"/>
                <a:cs typeface="Arial" pitchFamily="34" charset="0"/>
              </a:rPr>
              <a:t>deg inn via en av våre styremedlemmer eller nettsiden vår</a:t>
            </a:r>
            <a:r>
              <a:rPr lang="nb-NO" sz="1200" dirty="0" smtClean="0">
                <a:solidFill>
                  <a:schemeClr val="tx1"/>
                </a:solidFill>
                <a:latin typeface="Calibri" pitchFamily="34" charset="0"/>
                <a:ea typeface="Times New Roman" pitchFamily="18" charset="0"/>
                <a:cs typeface="Arial" pitchFamily="34" charset="0"/>
              </a:rPr>
              <a:t>:</a:t>
            </a:r>
          </a:p>
          <a:p>
            <a:pPr lvl="0" algn="ctr" fontAlgn="base">
              <a:spcBef>
                <a:spcPct val="0"/>
              </a:spcBef>
              <a:spcAft>
                <a:spcPct val="0"/>
              </a:spcAft>
            </a:pPr>
            <a:endParaRPr lang="nb-NO" sz="1200" dirty="0" smtClean="0">
              <a:solidFill>
                <a:schemeClr val="tx1"/>
              </a:solidFill>
              <a:latin typeface="Calibri" pitchFamily="34" charset="0"/>
              <a:ea typeface="Times New Roman" pitchFamily="18" charset="0"/>
              <a:cs typeface="Arial" pitchFamily="34" charset="0"/>
            </a:endParaRPr>
          </a:p>
          <a:p>
            <a:pPr lvl="0" algn="ctr" fontAlgn="base">
              <a:spcBef>
                <a:spcPct val="0"/>
              </a:spcBef>
              <a:spcAft>
                <a:spcPct val="0"/>
              </a:spcAft>
            </a:pPr>
            <a:r>
              <a:rPr lang="nb-NO" sz="1200" dirty="0" smtClean="0">
                <a:solidFill>
                  <a:schemeClr val="tx1"/>
                </a:solidFill>
                <a:latin typeface="Calibri" pitchFamily="34" charset="0"/>
                <a:ea typeface="Times New Roman" pitchFamily="18" charset="0"/>
                <a:cs typeface="Arial" pitchFamily="34" charset="0"/>
              </a:rPr>
              <a:t> </a:t>
            </a:r>
            <a:r>
              <a:rPr lang="nb-NO" sz="1400" b="1" dirty="0">
                <a:solidFill>
                  <a:schemeClr val="tx1"/>
                </a:solidFill>
                <a:latin typeface="Calibri" pitchFamily="34" charset="0"/>
                <a:ea typeface="Times New Roman" pitchFamily="18" charset="0"/>
                <a:cs typeface="Arial" pitchFamily="34" charset="0"/>
              </a:rPr>
              <a:t>www.bygdekvinnelaget.no</a:t>
            </a:r>
            <a:endParaRPr lang="nb-NO" sz="800" dirty="0">
              <a:solidFill>
                <a:schemeClr val="tx1"/>
              </a:solidFill>
              <a:latin typeface="Arial" pitchFamily="34" charset="0"/>
              <a:cs typeface="Arial" pitchFamily="34" charset="0"/>
            </a:endParaRPr>
          </a:p>
          <a:p>
            <a:pPr lvl="0" algn="ctr" eaLnBrk="0" fontAlgn="base" hangingPunct="0">
              <a:spcBef>
                <a:spcPct val="0"/>
              </a:spcBef>
              <a:spcAft>
                <a:spcPct val="0"/>
              </a:spcAft>
            </a:pPr>
            <a:r>
              <a:rPr lang="nb-NO" sz="1050" dirty="0">
                <a:solidFill>
                  <a:schemeClr val="tx1"/>
                </a:solidFill>
                <a:latin typeface="Calibri" pitchFamily="34" charset="0"/>
                <a:ea typeface="Times New Roman" pitchFamily="18" charset="0"/>
                <a:cs typeface="Arial" pitchFamily="34" charset="0"/>
              </a:rPr>
              <a:t>Fylkeslag: Akershus</a:t>
            </a:r>
            <a:endParaRPr lang="nb-NO" sz="800" dirty="0">
              <a:solidFill>
                <a:schemeClr val="tx1"/>
              </a:solidFill>
              <a:latin typeface="Arial" pitchFamily="34" charset="0"/>
              <a:cs typeface="Arial" pitchFamily="34" charset="0"/>
            </a:endParaRPr>
          </a:p>
          <a:p>
            <a:pPr lvl="0" algn="ctr" eaLnBrk="0" fontAlgn="base" hangingPunct="0">
              <a:spcBef>
                <a:spcPct val="0"/>
              </a:spcBef>
              <a:spcAft>
                <a:spcPct val="0"/>
              </a:spcAft>
            </a:pPr>
            <a:r>
              <a:rPr lang="nb-NO" sz="1050" dirty="0">
                <a:solidFill>
                  <a:schemeClr val="tx1"/>
                </a:solidFill>
                <a:latin typeface="Calibri" pitchFamily="34" charset="0"/>
                <a:ea typeface="Times New Roman" pitchFamily="18" charset="0"/>
                <a:cs typeface="Arial" pitchFamily="34" charset="0"/>
              </a:rPr>
              <a:t>Lokallag: Østre Udnes</a:t>
            </a:r>
            <a:r>
              <a:rPr lang="nb-NO" sz="1050" b="1" dirty="0">
                <a:solidFill>
                  <a:schemeClr val="tx1"/>
                </a:solidFill>
                <a:latin typeface="Calibri" pitchFamily="34" charset="0"/>
                <a:ea typeface="Times New Roman" pitchFamily="18" charset="0"/>
                <a:cs typeface="Arial" pitchFamily="34" charset="0"/>
              </a:rPr>
              <a:t> </a:t>
            </a:r>
            <a:endParaRPr lang="nb-NO" sz="1050" b="1" dirty="0" smtClean="0">
              <a:solidFill>
                <a:schemeClr val="tx1"/>
              </a:solidFill>
              <a:latin typeface="Calibri" pitchFamily="34" charset="0"/>
              <a:ea typeface="Times New Roman" pitchFamily="18" charset="0"/>
              <a:cs typeface="Arial" pitchFamily="34" charset="0"/>
            </a:endParaRPr>
          </a:p>
          <a:p>
            <a:pPr lvl="0" algn="ctr" eaLnBrk="0" fontAlgn="base" hangingPunct="0">
              <a:spcBef>
                <a:spcPct val="0"/>
              </a:spcBef>
              <a:spcAft>
                <a:spcPct val="0"/>
              </a:spcAft>
            </a:pPr>
            <a:endParaRPr lang="nb-NO" sz="105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endParaRPr lang="nb-NO" sz="1050" dirty="0">
              <a:solidFill>
                <a:schemeClr val="tx1"/>
              </a:solidFill>
              <a:latin typeface="Arial" pitchFamily="34" charset="0"/>
              <a:cs typeface="Arial" pitchFamily="34" charset="0"/>
            </a:endParaRPr>
          </a:p>
        </p:txBody>
      </p:sp>
      <p:sp>
        <p:nvSpPr>
          <p:cNvPr id="5" name="Avrundet rektangel 4"/>
          <p:cNvSpPr/>
          <p:nvPr/>
        </p:nvSpPr>
        <p:spPr>
          <a:xfrm>
            <a:off x="3512840" y="188640"/>
            <a:ext cx="2880320" cy="5112568"/>
          </a:xfrm>
          <a:prstGeom prst="roundRect">
            <a:avLst>
              <a:gd name="adj" fmla="val 6416"/>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fontAlgn="base">
              <a:spcBef>
                <a:spcPct val="0"/>
              </a:spcBef>
              <a:spcAft>
                <a:spcPct val="0"/>
              </a:spcAft>
            </a:pPr>
            <a:r>
              <a:rPr kumimoji="0" lang="nb-NO"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Østre Udnes Bygdekvinnelag arrangerer studieringer</a:t>
            </a:r>
            <a:r>
              <a:rPr kumimoji="0" lang="nb-NO" sz="12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som er åpent for alle. </a:t>
            </a:r>
            <a:r>
              <a:rPr kumimoji="0" lang="nb-NO"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Vi velger et aktuelt og interessant tema og møtes hjemme hos hverandre, fordyper oss og diskuterer. </a:t>
            </a:r>
          </a:p>
          <a:p>
            <a:pPr lvl="0" algn="ctr" fontAlgn="base">
              <a:spcBef>
                <a:spcPct val="0"/>
              </a:spcBef>
              <a:spcAft>
                <a:spcPct val="0"/>
              </a:spcAft>
            </a:pPr>
            <a:endParaRPr kumimoji="0" lang="nb-NO"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lvl="0" algn="ctr" fontAlgn="base">
              <a:spcBef>
                <a:spcPct val="0"/>
              </a:spcBef>
              <a:spcAft>
                <a:spcPct val="0"/>
              </a:spcAft>
            </a:pPr>
            <a:r>
              <a:rPr lang="nb-NO" sz="1200" dirty="0" smtClean="0">
                <a:solidFill>
                  <a:schemeClr val="tx1"/>
                </a:solidFill>
                <a:latin typeface="Calibri" pitchFamily="34" charset="0"/>
                <a:ea typeface="Times New Roman" pitchFamily="18" charset="0"/>
                <a:cs typeface="Arial" pitchFamily="34" charset="0"/>
              </a:rPr>
              <a:t>I 2016 skal vi ha </a:t>
            </a:r>
            <a:r>
              <a:rPr lang="nb-NO" sz="1200" b="1" dirty="0" smtClean="0">
                <a:solidFill>
                  <a:schemeClr val="tx1"/>
                </a:solidFill>
                <a:latin typeface="Calibri" pitchFamily="34" charset="0"/>
                <a:ea typeface="Times New Roman" pitchFamily="18" charset="0"/>
                <a:cs typeface="Arial" pitchFamily="34" charset="0"/>
              </a:rPr>
              <a:t>lesesirkel</a:t>
            </a:r>
            <a:r>
              <a:rPr lang="nb-NO" sz="1200" dirty="0" smtClean="0">
                <a:solidFill>
                  <a:schemeClr val="tx1"/>
                </a:solidFill>
                <a:latin typeface="Calibri" pitchFamily="34" charset="0"/>
                <a:ea typeface="Times New Roman" pitchFamily="18" charset="0"/>
                <a:cs typeface="Arial" pitchFamily="34" charset="0"/>
              </a:rPr>
              <a:t> om </a:t>
            </a:r>
          </a:p>
          <a:p>
            <a:pPr lvl="0" algn="ctr" fontAlgn="base">
              <a:spcBef>
                <a:spcPct val="0"/>
              </a:spcBef>
              <a:spcAft>
                <a:spcPct val="0"/>
              </a:spcAft>
            </a:pPr>
            <a:r>
              <a:rPr lang="nb-NO" sz="1200" dirty="0" smtClean="0">
                <a:solidFill>
                  <a:schemeClr val="tx1"/>
                </a:solidFill>
                <a:latin typeface="Calibri" pitchFamily="34" charset="0"/>
                <a:ea typeface="Times New Roman" pitchFamily="18" charset="0"/>
                <a:cs typeface="Arial" pitchFamily="34" charset="0"/>
              </a:rPr>
              <a:t>«</a:t>
            </a:r>
            <a:r>
              <a:rPr lang="nb-NO" sz="1200" b="1" dirty="0" smtClean="0">
                <a:solidFill>
                  <a:schemeClr val="tx1"/>
                </a:solidFill>
                <a:latin typeface="Calibri" pitchFamily="34" charset="0"/>
                <a:ea typeface="Times New Roman" pitchFamily="18" charset="0"/>
                <a:cs typeface="Arial" pitchFamily="34" charset="0"/>
              </a:rPr>
              <a:t>Slåttekar i himmelen</a:t>
            </a:r>
            <a:r>
              <a:rPr lang="nb-NO" sz="1200" dirty="0" smtClean="0">
                <a:solidFill>
                  <a:schemeClr val="tx1"/>
                </a:solidFill>
                <a:latin typeface="Calibri" pitchFamily="34" charset="0"/>
                <a:ea typeface="Times New Roman" pitchFamily="18" charset="0"/>
                <a:cs typeface="Arial" pitchFamily="34" charset="0"/>
              </a:rPr>
              <a:t>», skrevet av Edvard Hoem. </a:t>
            </a:r>
          </a:p>
          <a:p>
            <a:pPr lvl="0" algn="ctr" fontAlgn="base">
              <a:spcBef>
                <a:spcPct val="0"/>
              </a:spcBef>
              <a:spcAft>
                <a:spcPct val="0"/>
              </a:spcAft>
            </a:pPr>
            <a:r>
              <a:rPr lang="nb-NO" sz="1200" dirty="0" smtClean="0">
                <a:solidFill>
                  <a:schemeClr val="tx1"/>
                </a:solidFill>
                <a:latin typeface="Calibri" pitchFamily="34" charset="0"/>
                <a:ea typeface="Times New Roman" pitchFamily="18" charset="0"/>
                <a:cs typeface="Arial" pitchFamily="34" charset="0"/>
              </a:rPr>
              <a:t>Studieringer i 2016 er </a:t>
            </a:r>
            <a:r>
              <a:rPr kumimoji="0" lang="nb-NO" sz="12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lang="nb-NO" sz="1200" dirty="0" smtClean="0">
                <a:solidFill>
                  <a:schemeClr val="tx1"/>
                </a:solidFill>
                <a:latin typeface="Calibri" pitchFamily="34" charset="0"/>
                <a:ea typeface="Times New Roman" pitchFamily="18" charset="0"/>
                <a:cs typeface="Arial" pitchFamily="34" charset="0"/>
              </a:rPr>
              <a:t>«</a:t>
            </a:r>
            <a:r>
              <a:rPr lang="nb-NO" sz="1200" b="1" dirty="0" smtClean="0">
                <a:solidFill>
                  <a:schemeClr val="tx1"/>
                </a:solidFill>
                <a:latin typeface="Calibri" pitchFamily="34" charset="0"/>
                <a:ea typeface="Times New Roman" pitchFamily="18" charset="0"/>
                <a:cs typeface="Arial" pitchFamily="34" charset="0"/>
              </a:rPr>
              <a:t>Mat på bål</a:t>
            </a:r>
            <a:r>
              <a:rPr lang="nb-NO" sz="1200" dirty="0" smtClean="0">
                <a:solidFill>
                  <a:schemeClr val="tx1"/>
                </a:solidFill>
                <a:latin typeface="Calibri" pitchFamily="34" charset="0"/>
                <a:ea typeface="Times New Roman" pitchFamily="18" charset="0"/>
                <a:cs typeface="Arial" pitchFamily="34" charset="0"/>
              </a:rPr>
              <a:t>», «</a:t>
            </a:r>
            <a:r>
              <a:rPr lang="nb-NO" sz="1200" b="1" dirty="0" smtClean="0">
                <a:solidFill>
                  <a:schemeClr val="tx1"/>
                </a:solidFill>
                <a:latin typeface="Calibri" pitchFamily="34" charset="0"/>
                <a:ea typeface="Times New Roman" pitchFamily="18" charset="0"/>
                <a:cs typeface="Arial" pitchFamily="34" charset="0"/>
              </a:rPr>
              <a:t>Ville vekster</a:t>
            </a:r>
            <a:r>
              <a:rPr lang="nb-NO" sz="1200" dirty="0" smtClean="0">
                <a:solidFill>
                  <a:schemeClr val="tx1"/>
                </a:solidFill>
                <a:latin typeface="Calibri" pitchFamily="34" charset="0"/>
                <a:ea typeface="Times New Roman" pitchFamily="18" charset="0"/>
                <a:cs typeface="Arial" pitchFamily="34" charset="0"/>
              </a:rPr>
              <a:t>» og «</a:t>
            </a:r>
            <a:r>
              <a:rPr lang="nb-NO" sz="1200" b="1" dirty="0" smtClean="0">
                <a:solidFill>
                  <a:schemeClr val="tx1"/>
                </a:solidFill>
                <a:latin typeface="Calibri" pitchFamily="34" charset="0"/>
                <a:ea typeface="Times New Roman" pitchFamily="18" charset="0"/>
                <a:cs typeface="Arial" pitchFamily="34" charset="0"/>
              </a:rPr>
              <a:t>Festkaker</a:t>
            </a:r>
            <a:r>
              <a:rPr lang="nb-NO" sz="1200" dirty="0" smtClean="0">
                <a:solidFill>
                  <a:schemeClr val="tx1"/>
                </a:solidFill>
                <a:latin typeface="Calibri" pitchFamily="34" charset="0"/>
                <a:ea typeface="Times New Roman" pitchFamily="18" charset="0"/>
                <a:cs typeface="Arial" pitchFamily="34" charset="0"/>
              </a:rPr>
              <a:t>». </a:t>
            </a:r>
          </a:p>
          <a:p>
            <a:pPr lvl="0" algn="ctr" fontAlgn="base">
              <a:spcBef>
                <a:spcPct val="0"/>
              </a:spcBef>
              <a:spcAft>
                <a:spcPct val="0"/>
              </a:spcAft>
            </a:pPr>
            <a:r>
              <a:rPr kumimoji="0" lang="nb-NO" sz="1200" b="0" i="0" u="none" strike="noStrike" cap="none" normalizeH="0" baseline="0" dirty="0" smtClean="0">
                <a:ln>
                  <a:noFill/>
                </a:ln>
                <a:solidFill>
                  <a:schemeClr val="tx1"/>
                </a:solidFill>
                <a:effectLst/>
                <a:latin typeface="Calibri" pitchFamily="34" charset="0"/>
                <a:cs typeface="Arial" pitchFamily="34" charset="0"/>
              </a:rPr>
              <a:t>Er du interessert i å delta,</a:t>
            </a:r>
            <a:r>
              <a:rPr kumimoji="0" lang="nb-NO" sz="1200" b="0" i="0" u="none" strike="noStrike" cap="none" normalizeH="0" dirty="0" smtClean="0">
                <a:ln>
                  <a:noFill/>
                </a:ln>
                <a:solidFill>
                  <a:schemeClr val="tx1"/>
                </a:solidFill>
                <a:effectLst/>
                <a:latin typeface="Calibri" pitchFamily="34" charset="0"/>
                <a:cs typeface="Arial" pitchFamily="34" charset="0"/>
              </a:rPr>
              <a:t> ta kontakt med vår studieleder</a:t>
            </a:r>
            <a:r>
              <a:rPr kumimoji="0" lang="nb-NO" sz="1200" b="0" i="0" u="none" strike="noStrike" cap="none" normalizeH="0" dirty="0" smtClean="0">
                <a:ln>
                  <a:noFill/>
                </a:ln>
                <a:solidFill>
                  <a:schemeClr val="tx1"/>
                </a:solidFill>
                <a:effectLst/>
                <a:latin typeface="Calibri" pitchFamily="34" charset="0"/>
                <a:cs typeface="Arial" pitchFamily="34" charset="0"/>
                <a:sym typeface="Wingdings" pitchFamily="2" charset="2"/>
              </a:rPr>
              <a:t></a:t>
            </a:r>
            <a:endParaRPr kumimoji="0" lang="nb-NO"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vrundet rektangel 5"/>
          <p:cNvSpPr/>
          <p:nvPr/>
        </p:nvSpPr>
        <p:spPr>
          <a:xfrm>
            <a:off x="6947065" y="188640"/>
            <a:ext cx="2880320" cy="6480720"/>
          </a:xfrm>
          <a:prstGeom prst="roundRect">
            <a:avLst>
              <a:gd name="adj" fmla="val 6085"/>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endParaRPr lang="nn-NO" sz="1100" b="1" dirty="0" smtClean="0">
              <a:solidFill>
                <a:schemeClr val="tx1"/>
              </a:solidFill>
            </a:endParaRPr>
          </a:p>
          <a:p>
            <a:pPr>
              <a:buNone/>
            </a:pPr>
            <a:r>
              <a:rPr lang="nn-NO" sz="2000" b="1" dirty="0" smtClean="0">
                <a:solidFill>
                  <a:schemeClr val="tx1"/>
                </a:solidFill>
              </a:rPr>
              <a:t>Aktivitetsplan 2016:</a:t>
            </a:r>
          </a:p>
          <a:p>
            <a:pPr>
              <a:buNone/>
            </a:pPr>
            <a:endParaRPr lang="nn-NO" sz="600" b="1" dirty="0" smtClean="0">
              <a:solidFill>
                <a:schemeClr val="tx1"/>
              </a:solidFill>
            </a:endParaRPr>
          </a:p>
          <a:p>
            <a:pPr marL="171450" indent="-171450">
              <a:buFont typeface="Wingdings" pitchFamily="2" charset="2"/>
              <a:buChar char="v"/>
            </a:pPr>
            <a:r>
              <a:rPr lang="nn-NO" sz="1100" b="1" dirty="0" smtClean="0">
                <a:solidFill>
                  <a:schemeClr val="tx1"/>
                </a:solidFill>
              </a:rPr>
              <a:t>4. Februar: Årets bøker</a:t>
            </a:r>
          </a:p>
          <a:p>
            <a:r>
              <a:rPr lang="nn-NO" sz="1100" dirty="0" smtClean="0">
                <a:solidFill>
                  <a:schemeClr val="tx1"/>
                </a:solidFill>
              </a:rPr>
              <a:t>     Nes bibliotek kl. 19:00. Går til El Nero</a:t>
            </a:r>
          </a:p>
          <a:p>
            <a:r>
              <a:rPr lang="nn-NO" sz="1100" dirty="0" smtClean="0">
                <a:solidFill>
                  <a:schemeClr val="tx1"/>
                </a:solidFill>
              </a:rPr>
              <a:t>     etter biblioteket.</a:t>
            </a:r>
            <a:endParaRPr lang="nb-NO" sz="1100" dirty="0" smtClean="0">
              <a:solidFill>
                <a:schemeClr val="tx1"/>
              </a:solidFill>
            </a:endParaRPr>
          </a:p>
          <a:p>
            <a:pPr marL="171450" indent="-171450">
              <a:buFont typeface="Wingdings" pitchFamily="2" charset="2"/>
              <a:buChar char="v"/>
            </a:pPr>
            <a:r>
              <a:rPr lang="nb-NO" sz="1100" b="1" dirty="0" smtClean="0">
                <a:solidFill>
                  <a:schemeClr val="tx1"/>
                </a:solidFill>
              </a:rPr>
              <a:t>18. Februar: Foredrag fra krisesenteret</a:t>
            </a:r>
          </a:p>
          <a:p>
            <a:r>
              <a:rPr lang="nb-NO" sz="1100" dirty="0" smtClean="0">
                <a:solidFill>
                  <a:schemeClr val="tx1"/>
                </a:solidFill>
              </a:rPr>
              <a:t>     Haga Samfunnshus kl. 19:00</a:t>
            </a:r>
          </a:p>
          <a:p>
            <a:pPr marL="171450" indent="-171450">
              <a:buFont typeface="Wingdings" pitchFamily="2" charset="2"/>
              <a:buChar char="v"/>
            </a:pPr>
            <a:r>
              <a:rPr lang="nb-NO" sz="1100" b="1" dirty="0" smtClean="0">
                <a:solidFill>
                  <a:schemeClr val="tx1"/>
                </a:solidFill>
              </a:rPr>
              <a:t>12. Mars: ABKs årsmøte</a:t>
            </a:r>
            <a:endParaRPr lang="nb-NO" sz="1100" dirty="0" smtClean="0">
              <a:solidFill>
                <a:schemeClr val="tx1"/>
              </a:solidFill>
            </a:endParaRPr>
          </a:p>
          <a:p>
            <a:r>
              <a:rPr lang="nb-NO" sz="1100" dirty="0" smtClean="0">
                <a:solidFill>
                  <a:schemeClr val="tx1"/>
                </a:solidFill>
              </a:rPr>
              <a:t>     Losby</a:t>
            </a:r>
          </a:p>
          <a:p>
            <a:pPr marL="171450" indent="-171450">
              <a:buFont typeface="Wingdings" pitchFamily="2" charset="2"/>
              <a:buChar char="v"/>
            </a:pPr>
            <a:r>
              <a:rPr lang="nb-NO" sz="1100" b="1" dirty="0" smtClean="0">
                <a:solidFill>
                  <a:schemeClr val="tx1"/>
                </a:solidFill>
              </a:rPr>
              <a:t>13. Mars: Lagsamling ABK</a:t>
            </a:r>
          </a:p>
          <a:p>
            <a:r>
              <a:rPr lang="nb-NO" sz="1100" dirty="0" smtClean="0">
                <a:solidFill>
                  <a:schemeClr val="tx1"/>
                </a:solidFill>
              </a:rPr>
              <a:t>      Losby</a:t>
            </a:r>
          </a:p>
          <a:p>
            <a:pPr marL="171450" indent="-171450">
              <a:buFont typeface="Wingdings" pitchFamily="2" charset="2"/>
              <a:buChar char="v"/>
            </a:pPr>
            <a:r>
              <a:rPr lang="nb-NO" sz="1100" b="1" dirty="0" smtClean="0">
                <a:solidFill>
                  <a:schemeClr val="tx1"/>
                </a:solidFill>
              </a:rPr>
              <a:t>16. April: Akershus og Kvadraturen</a:t>
            </a:r>
          </a:p>
          <a:p>
            <a:r>
              <a:rPr lang="nb-NO" sz="1100" dirty="0" smtClean="0">
                <a:solidFill>
                  <a:schemeClr val="tx1"/>
                </a:solidFill>
              </a:rPr>
              <a:t>     Tur til Oslo med guide &amp; tog</a:t>
            </a:r>
          </a:p>
          <a:p>
            <a:pPr marL="171450" indent="-171450">
              <a:buFont typeface="Wingdings" pitchFamily="2" charset="2"/>
              <a:buChar char="v"/>
            </a:pPr>
            <a:r>
              <a:rPr lang="nb-NO" sz="1100" b="1" dirty="0" smtClean="0">
                <a:solidFill>
                  <a:schemeClr val="tx1"/>
                </a:solidFill>
              </a:rPr>
              <a:t>19. Mai: Planteauksjon </a:t>
            </a:r>
          </a:p>
          <a:p>
            <a:r>
              <a:rPr lang="nb-NO" sz="1100" dirty="0" smtClean="0">
                <a:solidFill>
                  <a:schemeClr val="tx1"/>
                </a:solidFill>
              </a:rPr>
              <a:t>     Hos Ingvild, Rustadvegen 147, Auli</a:t>
            </a:r>
          </a:p>
          <a:p>
            <a:pPr marL="171450" indent="-171450">
              <a:buFont typeface="Wingdings" pitchFamily="2" charset="2"/>
              <a:buChar char="v"/>
            </a:pPr>
            <a:r>
              <a:rPr lang="nb-NO" sz="1100" b="1" dirty="0" smtClean="0">
                <a:solidFill>
                  <a:schemeClr val="tx1"/>
                </a:solidFill>
              </a:rPr>
              <a:t>26. - 28. Mai: Årnesdager</a:t>
            </a:r>
          </a:p>
          <a:p>
            <a:r>
              <a:rPr lang="nb-NO" sz="1100" dirty="0" smtClean="0">
                <a:solidFill>
                  <a:schemeClr val="tx1"/>
                </a:solidFill>
              </a:rPr>
              <a:t>     Tradisjonen tro selger vi rømmegrøt.</a:t>
            </a:r>
          </a:p>
          <a:p>
            <a:pPr marL="171450" indent="-171450">
              <a:buFont typeface="Wingdings" pitchFamily="2" charset="2"/>
              <a:buChar char="v"/>
            </a:pPr>
            <a:r>
              <a:rPr lang="nb-NO" sz="1100" b="1" dirty="0" smtClean="0">
                <a:solidFill>
                  <a:schemeClr val="tx1"/>
                </a:solidFill>
              </a:rPr>
              <a:t> </a:t>
            </a:r>
            <a:r>
              <a:rPr lang="nb-NO" sz="1100" b="1" dirty="0">
                <a:solidFill>
                  <a:schemeClr val="tx1"/>
                </a:solidFill>
              </a:rPr>
              <a:t>9</a:t>
            </a:r>
            <a:r>
              <a:rPr lang="nb-NO" sz="1100" b="1" dirty="0" smtClean="0">
                <a:solidFill>
                  <a:schemeClr val="tx1"/>
                </a:solidFill>
              </a:rPr>
              <a:t>. Juni: Sommertur</a:t>
            </a:r>
            <a:endParaRPr lang="nb-NO" sz="1100" dirty="0" smtClean="0">
              <a:solidFill>
                <a:schemeClr val="tx1"/>
              </a:solidFill>
            </a:endParaRPr>
          </a:p>
          <a:p>
            <a:pPr marL="171450" indent="-171450">
              <a:buFont typeface="Wingdings" pitchFamily="2" charset="2"/>
              <a:buChar char="v"/>
            </a:pPr>
            <a:r>
              <a:rPr lang="nb-NO" sz="1100" b="1" dirty="0" smtClean="0">
                <a:solidFill>
                  <a:schemeClr val="tx1"/>
                </a:solidFill>
              </a:rPr>
              <a:t>31. August: Sonemøte</a:t>
            </a:r>
          </a:p>
          <a:p>
            <a:r>
              <a:rPr lang="nb-NO" sz="1100" dirty="0" smtClean="0">
                <a:solidFill>
                  <a:schemeClr val="tx1"/>
                </a:solidFill>
              </a:rPr>
              <a:t>      Ville vekster</a:t>
            </a:r>
          </a:p>
          <a:p>
            <a:pPr marL="171450" indent="-171450">
              <a:buFont typeface="Wingdings" pitchFamily="2" charset="2"/>
              <a:buChar char="v"/>
            </a:pPr>
            <a:r>
              <a:rPr lang="nb-NO" sz="1100" b="1" dirty="0" smtClean="0">
                <a:solidFill>
                  <a:schemeClr val="tx1"/>
                </a:solidFill>
              </a:rPr>
              <a:t>22 - 24. September: Brød &amp; Cirkus </a:t>
            </a:r>
            <a:endParaRPr lang="nb-NO" sz="1100" dirty="0" smtClean="0">
              <a:solidFill>
                <a:schemeClr val="tx1"/>
              </a:solidFill>
            </a:endParaRPr>
          </a:p>
          <a:p>
            <a:pPr marL="171450" indent="-171450">
              <a:buFont typeface="Wingdings" pitchFamily="2" charset="2"/>
              <a:buChar char="v"/>
            </a:pPr>
            <a:r>
              <a:rPr lang="nb-NO" sz="1100" b="1" dirty="0" smtClean="0">
                <a:solidFill>
                  <a:schemeClr val="tx1"/>
                </a:solidFill>
              </a:rPr>
              <a:t>18. Oktober: Årsmøte </a:t>
            </a:r>
          </a:p>
          <a:p>
            <a:r>
              <a:rPr lang="nb-NO" sz="1100" dirty="0" smtClean="0">
                <a:solidFill>
                  <a:schemeClr val="tx1"/>
                </a:solidFill>
              </a:rPr>
              <a:t>     Haga Samfunnshus</a:t>
            </a:r>
          </a:p>
          <a:p>
            <a:pPr marL="171450" indent="-171450">
              <a:buFont typeface="Wingdings" pitchFamily="2" charset="2"/>
              <a:buChar char="v"/>
            </a:pPr>
            <a:r>
              <a:rPr lang="nb-NO" sz="1100" b="1" dirty="0" smtClean="0">
                <a:solidFill>
                  <a:schemeClr val="tx1"/>
                </a:solidFill>
              </a:rPr>
              <a:t>Oktober Høsttakkefest</a:t>
            </a:r>
          </a:p>
          <a:p>
            <a:r>
              <a:rPr lang="nb-NO" sz="1100" dirty="0" smtClean="0">
                <a:solidFill>
                  <a:schemeClr val="tx1"/>
                </a:solidFill>
              </a:rPr>
              <a:t>     Auli &amp; Årnes kirker</a:t>
            </a:r>
          </a:p>
          <a:p>
            <a:pPr marL="171450" indent="-171450">
              <a:buFont typeface="Wingdings" pitchFamily="2" charset="2"/>
              <a:buChar char="v"/>
            </a:pPr>
            <a:r>
              <a:rPr lang="nb-NO" sz="1100" b="1" dirty="0" smtClean="0">
                <a:solidFill>
                  <a:schemeClr val="tx1"/>
                </a:solidFill>
              </a:rPr>
              <a:t>22. November: Vi lager dekorasjoner til advent/jul</a:t>
            </a:r>
          </a:p>
          <a:p>
            <a:pPr marL="171450" indent="-171450">
              <a:buFont typeface="Wingdings" pitchFamily="2" charset="2"/>
              <a:buChar char="v"/>
            </a:pPr>
            <a:r>
              <a:rPr lang="nb-NO" sz="1100" b="1" dirty="0" smtClean="0">
                <a:solidFill>
                  <a:schemeClr val="tx1"/>
                </a:solidFill>
              </a:rPr>
              <a:t>14. Desember: Julemøte</a:t>
            </a:r>
          </a:p>
          <a:p>
            <a:pPr>
              <a:buNone/>
            </a:pPr>
            <a:endParaRPr lang="nb-NO" sz="1100" dirty="0">
              <a:solidFill>
                <a:schemeClr val="tx1"/>
              </a:solidFill>
            </a:endParaRPr>
          </a:p>
          <a:p>
            <a:pPr>
              <a:buNone/>
            </a:pPr>
            <a:endParaRPr lang="nb-NO" sz="1100" dirty="0" smtClean="0">
              <a:solidFill>
                <a:schemeClr val="tx1"/>
              </a:solidFill>
            </a:endParaRPr>
          </a:p>
          <a:p>
            <a:pPr algn="ctr"/>
            <a:r>
              <a:rPr lang="nb-NO" sz="1200" dirty="0" smtClean="0">
                <a:solidFill>
                  <a:schemeClr val="tx1"/>
                </a:solidFill>
              </a:rPr>
              <a:t>Håper du har lyst til å være med på  en eller flere av aktivitetene våre! </a:t>
            </a:r>
          </a:p>
          <a:p>
            <a:pPr algn="ctr"/>
            <a:endParaRPr lang="nb-NO" sz="1200" dirty="0" smtClean="0">
              <a:solidFill>
                <a:schemeClr val="tx1"/>
              </a:solidFill>
            </a:endParaRPr>
          </a:p>
          <a:p>
            <a:pPr algn="ctr"/>
            <a:r>
              <a:rPr lang="nb-NO" sz="1600" b="1" dirty="0" smtClean="0">
                <a:solidFill>
                  <a:schemeClr val="tx1"/>
                </a:solidFill>
              </a:rPr>
              <a:t>Østre Udnes Bygdekvinnelag</a:t>
            </a:r>
          </a:p>
          <a:p>
            <a:pPr algn="ctr"/>
            <a:r>
              <a:rPr lang="nb-NO" sz="1600" b="1" dirty="0" smtClean="0">
                <a:solidFill>
                  <a:schemeClr val="tx1"/>
                </a:solidFill>
              </a:rPr>
              <a:t>fylte 90 år i 2015!</a:t>
            </a:r>
          </a:p>
          <a:p>
            <a:pPr algn="ctr">
              <a:buNone/>
            </a:pPr>
            <a:endParaRPr lang="nb-NO" sz="1200" dirty="0">
              <a:solidFill>
                <a:schemeClr val="tx1"/>
              </a:solidFill>
            </a:endParaRPr>
          </a:p>
        </p:txBody>
      </p:sp>
      <p:sp>
        <p:nvSpPr>
          <p:cNvPr id="15" name="Avrundet rektangel 14"/>
          <p:cNvSpPr/>
          <p:nvPr/>
        </p:nvSpPr>
        <p:spPr>
          <a:xfrm>
            <a:off x="3512840" y="5373216"/>
            <a:ext cx="2880320" cy="648072"/>
          </a:xfrm>
          <a:prstGeom prst="roundRect">
            <a:avLst>
              <a:gd name="adj" fmla="val 23486"/>
            </a:avLst>
          </a:prstGeom>
          <a:solidFill>
            <a:schemeClr val="bg1"/>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nb-NO" sz="1400" b="1" dirty="0">
                <a:solidFill>
                  <a:schemeClr val="tx1"/>
                </a:solidFill>
                <a:latin typeface="Calibri" pitchFamily="34" charset="0"/>
                <a:ea typeface="Times New Roman" pitchFamily="18" charset="0"/>
                <a:cs typeface="Arial" pitchFamily="34" charset="0"/>
              </a:rPr>
              <a:t> </a:t>
            </a:r>
            <a:r>
              <a:rPr lang="nb-NO" sz="1400" b="1" dirty="0" smtClean="0">
                <a:solidFill>
                  <a:schemeClr val="tx1"/>
                </a:solidFill>
                <a:latin typeface="Calibri" pitchFamily="34" charset="0"/>
                <a:ea typeface="Times New Roman" pitchFamily="18" charset="0"/>
                <a:cs typeface="Arial" pitchFamily="34" charset="0"/>
              </a:rPr>
              <a:t>           </a:t>
            </a:r>
            <a:r>
              <a:rPr kumimoji="0" lang="nb-NO"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Følg oss på </a:t>
            </a:r>
            <a:r>
              <a:rPr lang="nb-NO" sz="1400" b="1" dirty="0" smtClean="0">
                <a:solidFill>
                  <a:schemeClr val="tx1"/>
                </a:solidFill>
                <a:latin typeface="Calibri" pitchFamily="34" charset="0"/>
                <a:ea typeface="Times New Roman" pitchFamily="18" charset="0"/>
                <a:cs typeface="Arial" pitchFamily="34" charset="0"/>
              </a:rPr>
              <a:t>f</a:t>
            </a:r>
            <a:r>
              <a:rPr kumimoji="0" lang="nb-NO"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acebook:</a:t>
            </a:r>
          </a:p>
          <a:p>
            <a:pPr lvl="0" algn="r" fontAlgn="base">
              <a:spcBef>
                <a:spcPct val="0"/>
              </a:spcBef>
              <a:spcAft>
                <a:spcPct val="0"/>
              </a:spcAft>
            </a:pPr>
            <a:r>
              <a:rPr kumimoji="0" lang="nb-NO"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Østre Udnes Bygdekvinnelag</a:t>
            </a:r>
            <a:endParaRPr kumimoji="0" lang="nb-NO"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Bilde 1" descr="https://encrypted-tbn2.gstatic.com/images?q=tbn:ANd9GcRoqbG83GYeJSyVx8SFKPZbjFFyiMyBi5inuuQNI1DCEiUchbYa5_xieLYr">
            <a:hlinkClick r:id="rId2"/>
          </p:cNvPr>
          <p:cNvPicPr>
            <a:picLocks noChangeAspect="1" noChangeArrowheads="1"/>
          </p:cNvPicPr>
          <p:nvPr/>
        </p:nvPicPr>
        <p:blipFill>
          <a:blip r:embed="rId3" cstate="print"/>
          <a:srcRect/>
          <a:stretch>
            <a:fillRect/>
          </a:stretch>
        </p:blipFill>
        <p:spPr bwMode="auto">
          <a:xfrm>
            <a:off x="3587979" y="5445224"/>
            <a:ext cx="487977" cy="510158"/>
          </a:xfrm>
          <a:prstGeom prst="rect">
            <a:avLst/>
          </a:prstGeom>
          <a:noFill/>
        </p:spPr>
      </p:pic>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16950" y="260648"/>
            <a:ext cx="2448272" cy="2448272"/>
          </a:xfrm>
          <a:prstGeom prst="roundRect">
            <a:avLst>
              <a:gd name="adj" fmla="val 6163"/>
            </a:avLst>
          </a:prstGeom>
          <a:noFill/>
          <a:ln>
            <a:solidFill>
              <a:srgbClr val="3BAB40"/>
            </a:solidFill>
          </a:ln>
        </p:spPr>
      </p:pic>
      <p:sp>
        <p:nvSpPr>
          <p:cNvPr id="18" name="Avrundet rektangel 17"/>
          <p:cNvSpPr/>
          <p:nvPr/>
        </p:nvSpPr>
        <p:spPr>
          <a:xfrm>
            <a:off x="92180" y="188640"/>
            <a:ext cx="2880320" cy="1512168"/>
          </a:xfrm>
          <a:prstGeom prst="roundRect">
            <a:avLst>
              <a:gd name="adj" fmla="val 10368"/>
            </a:avLst>
          </a:prstGeom>
          <a:solidFill>
            <a:srgbClr val="92D050"/>
          </a:solid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Avrundet rektangel 19"/>
          <p:cNvSpPr/>
          <p:nvPr/>
        </p:nvSpPr>
        <p:spPr>
          <a:xfrm>
            <a:off x="3512840" y="6093296"/>
            <a:ext cx="2880320" cy="576064"/>
          </a:xfrm>
          <a:prstGeom prst="roundRect">
            <a:avLst>
              <a:gd name="adj" fmla="val 24740"/>
            </a:avLst>
          </a:prstGeom>
          <a:noFill/>
          <a:ln>
            <a:solidFill>
              <a:srgbClr val="3B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dirty="0" smtClean="0"/>
          </a:p>
          <a:p>
            <a:pPr algn="ctr"/>
            <a:r>
              <a:rPr lang="nb-NO" sz="1400" b="1" dirty="0" smtClean="0">
                <a:solidFill>
                  <a:schemeClr val="tx1"/>
                </a:solidFill>
              </a:rPr>
              <a:t>Følg oss på Instagram: </a:t>
            </a:r>
          </a:p>
          <a:p>
            <a:pPr algn="ctr"/>
            <a:r>
              <a:rPr lang="nb-NO" sz="1400" b="1" dirty="0" smtClean="0">
                <a:solidFill>
                  <a:schemeClr val="tx1"/>
                </a:solidFill>
              </a:rPr>
              <a:t>          ostreudnesbygdekvinnelag</a:t>
            </a:r>
            <a:r>
              <a:rPr lang="nb-NO" sz="1600" dirty="0" smtClean="0"/>
              <a:t/>
            </a:r>
            <a:br>
              <a:rPr lang="nb-NO" sz="1600" dirty="0" smtClean="0"/>
            </a:br>
            <a:endParaRPr lang="nb-NO" sz="1600" dirty="0">
              <a:solidFill>
                <a:schemeClr val="tx1"/>
              </a:solidFill>
            </a:endParaRPr>
          </a:p>
        </p:txBody>
      </p:sp>
      <p:sp>
        <p:nvSpPr>
          <p:cNvPr id="22" name="Avrundet rektangel 21"/>
          <p:cNvSpPr/>
          <p:nvPr/>
        </p:nvSpPr>
        <p:spPr>
          <a:xfrm>
            <a:off x="1352600" y="260648"/>
            <a:ext cx="1584176" cy="136815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smtClean="0">
                <a:solidFill>
                  <a:schemeClr val="tx1"/>
                </a:solidFill>
              </a:rPr>
              <a:t>Vi er opptatt av å ta vare på resursene og kutte matsvinn.  Et tiltak er innkjøp av eplepresse som fritt kan lånes av våre medlemmer.</a:t>
            </a:r>
            <a:endParaRPr lang="nb-NO" sz="1200" dirty="0">
              <a:solidFill>
                <a:schemeClr val="tx1"/>
              </a:solidFill>
            </a:endParaRPr>
          </a:p>
        </p:txBody>
      </p:sp>
      <p:pic>
        <p:nvPicPr>
          <p:cNvPr id="21" name="Picture 16" descr="Fruktpresse 12l"/>
          <p:cNvPicPr>
            <a:picLocks noChangeAspect="1" noChangeArrowheads="1"/>
          </p:cNvPicPr>
          <p:nvPr/>
        </p:nvPicPr>
        <p:blipFill>
          <a:blip r:embed="rId5" cstate="print"/>
          <a:srcRect l="-1113" r="226"/>
          <a:stretch>
            <a:fillRect/>
          </a:stretch>
        </p:blipFill>
        <p:spPr bwMode="auto">
          <a:xfrm>
            <a:off x="344488" y="260648"/>
            <a:ext cx="936104" cy="1375364"/>
          </a:xfrm>
          <a:prstGeom prst="roundRect">
            <a:avLst/>
          </a:prstGeom>
          <a:noFill/>
          <a:ln>
            <a:solidFill>
              <a:srgbClr val="3BAB40"/>
            </a:solidFill>
          </a:ln>
        </p:spPr>
      </p:pic>
      <p:pic>
        <p:nvPicPr>
          <p:cNvPr id="31746" name="Picture 2" descr="Instagram-Logo"/>
          <p:cNvPicPr>
            <a:picLocks noChangeAspect="1" noChangeArrowheads="1"/>
          </p:cNvPicPr>
          <p:nvPr/>
        </p:nvPicPr>
        <p:blipFill>
          <a:blip r:embed="rId6" cstate="print"/>
          <a:srcRect/>
          <a:stretch>
            <a:fillRect/>
          </a:stretch>
        </p:blipFill>
        <p:spPr bwMode="auto">
          <a:xfrm>
            <a:off x="3656856" y="6165304"/>
            <a:ext cx="435988" cy="448250"/>
          </a:xfrm>
          <a:prstGeom prst="rect">
            <a:avLst/>
          </a:prstGeom>
          <a:noFill/>
        </p:spPr>
      </p:pic>
      <p:sp>
        <p:nvSpPr>
          <p:cNvPr id="14" name="Rektangel 13"/>
          <p:cNvSpPr/>
          <p:nvPr/>
        </p:nvSpPr>
        <p:spPr>
          <a:xfrm>
            <a:off x="9545960" y="332656"/>
            <a:ext cx="231576" cy="525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000" dirty="0" smtClean="0">
                <a:solidFill>
                  <a:schemeClr val="tx1"/>
                </a:solidFill>
              </a:rPr>
              <a:t>Lista er ikke fullstendig. Følg med på annonsering i Raumnes, på vår hjemmeside og på facebook</a:t>
            </a:r>
            <a:endParaRPr lang="nb-NO" sz="1000" dirty="0">
              <a:solidFill>
                <a:schemeClr val="tx1"/>
              </a:solidFill>
            </a:endParaRPr>
          </a:p>
        </p:txBody>
      </p:sp>
      <p:sp>
        <p:nvSpPr>
          <p:cNvPr id="3" name="TekstSylinder 2"/>
          <p:cNvSpPr txBox="1"/>
          <p:nvPr/>
        </p:nvSpPr>
        <p:spPr>
          <a:xfrm>
            <a:off x="128464" y="2010857"/>
            <a:ext cx="2807752" cy="2769989"/>
          </a:xfrm>
          <a:prstGeom prst="rect">
            <a:avLst/>
          </a:prstGeom>
          <a:noFill/>
        </p:spPr>
        <p:txBody>
          <a:bodyPr wrap="square" rtlCol="0">
            <a:spAutoFit/>
          </a:bodyPr>
          <a:lstStyle/>
          <a:p>
            <a:r>
              <a:rPr lang="nb-NO" sz="1600" b="1" dirty="0" smtClean="0"/>
              <a:t>Hva gjør vi i bygdekvinnelaget?</a:t>
            </a:r>
          </a:p>
          <a:p>
            <a:endParaRPr lang="nb-NO" sz="800" b="1" dirty="0" smtClean="0"/>
          </a:p>
          <a:p>
            <a:pPr marL="171450" indent="-171450">
              <a:buFont typeface="Wingdings" pitchFamily="2" charset="2"/>
              <a:buChar char="ü"/>
            </a:pPr>
            <a:r>
              <a:rPr lang="nb-NO" sz="1200" dirty="0" smtClean="0"/>
              <a:t>Vi </a:t>
            </a:r>
            <a:r>
              <a:rPr lang="nb-NO" sz="1200" dirty="0"/>
              <a:t>er inspirator og pådriver for gode kvinneliv og aktive lokalmiljø </a:t>
            </a:r>
          </a:p>
          <a:p>
            <a:pPr marL="171450" indent="-171450">
              <a:buFont typeface="Wingdings" pitchFamily="2" charset="2"/>
              <a:buChar char="ü"/>
            </a:pPr>
            <a:r>
              <a:rPr lang="nb-NO" sz="1200" dirty="0"/>
              <a:t>Vi er eksperter på matkultur, tar vare på tradisjoner og skaper nye </a:t>
            </a:r>
          </a:p>
          <a:p>
            <a:pPr marL="171450" indent="-171450">
              <a:buFont typeface="Wingdings" pitchFamily="2" charset="2"/>
              <a:buChar char="ü"/>
            </a:pPr>
            <a:r>
              <a:rPr lang="nb-NO" sz="1200" dirty="0"/>
              <a:t>Vi formidler viktigheten av norsk matproduksjon for matsikkerhet, levende bygder og kulturlandskap </a:t>
            </a:r>
          </a:p>
          <a:p>
            <a:pPr marL="171450" indent="-171450">
              <a:buFont typeface="Wingdings" pitchFamily="2" charset="2"/>
              <a:buChar char="ü"/>
            </a:pPr>
            <a:r>
              <a:rPr lang="nb-NO" sz="1200" dirty="0"/>
              <a:t>Vi er et samlingspunkt og står for et åpent og inkluderende fellesskap </a:t>
            </a:r>
            <a:endParaRPr lang="nb-NO" sz="1200" dirty="0" smtClean="0"/>
          </a:p>
          <a:p>
            <a:endParaRPr lang="nb-NO" sz="1200" dirty="0"/>
          </a:p>
          <a:p>
            <a:endParaRPr lang="nb-NO" sz="1200" dirty="0"/>
          </a:p>
          <a:p>
            <a:endParaRPr lang="nb-NO" dirty="0"/>
          </a:p>
        </p:txBody>
      </p:sp>
      <p:pic>
        <p:nvPicPr>
          <p:cNvPr id="23"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5810" b="57143" l="50655" r="73631">
                        <a14:backgroundMark x1="71964" y1="18095" x2="71964" y2="18095"/>
                        <a14:backgroundMark x1="71667" y1="17238" x2="71667" y2="17238"/>
                        <a14:backgroundMark x1="70179" y1="18857" x2="70179" y2="18857"/>
                        <a14:backgroundMark x1="72262" y1="19048" x2="72262" y2="19048"/>
                        <a14:backgroundMark x1="72202" y1="17810" x2="72202" y2="17810"/>
                      </a14:backgroundRemoval>
                    </a14:imgEffect>
                  </a14:imgLayer>
                </a14:imgProps>
              </a:ext>
              <a:ext uri="{28A0092B-C50C-407E-A947-70E740481C1C}">
                <a14:useLocalDpi xmlns:a14="http://schemas.microsoft.com/office/drawing/2010/main" val="0"/>
              </a:ext>
            </a:extLst>
          </a:blip>
          <a:srcRect l="50412" t="14026" r="27050" b="41996"/>
          <a:stretch/>
        </p:blipFill>
        <p:spPr bwMode="auto">
          <a:xfrm rot="20582767">
            <a:off x="231455" y="5932033"/>
            <a:ext cx="542117" cy="66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642</Words>
  <Application>Microsoft Office PowerPoint</Application>
  <PresentationFormat>A4 (210 x 297 mm)</PresentationFormat>
  <Paragraphs>103</Paragraphs>
  <Slides>2</Slides>
  <Notes>0</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0</vt:i4>
      </vt:variant>
      <vt:variant>
        <vt:lpstr>Lysbildetitler</vt:lpstr>
      </vt:variant>
      <vt:variant>
        <vt:i4>2</vt:i4>
      </vt:variant>
    </vt:vector>
  </HeadingPairs>
  <TitlesOfParts>
    <vt:vector size="8" baseType="lpstr">
      <vt:lpstr>Arial</vt:lpstr>
      <vt:lpstr>Arial Narrow</vt:lpstr>
      <vt:lpstr>Calibri</vt:lpstr>
      <vt:lpstr>Times New Roman</vt:lpstr>
      <vt:lpstr>Wingdings</vt:lpstr>
      <vt:lpstr>Office-tema</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Ingvild</dc:creator>
  <cp:lastModifiedBy>Eva Øvren</cp:lastModifiedBy>
  <cp:revision>45</cp:revision>
  <dcterms:created xsi:type="dcterms:W3CDTF">2015-02-22T17:19:07Z</dcterms:created>
  <dcterms:modified xsi:type="dcterms:W3CDTF">2016-08-15T22:35:30Z</dcterms:modified>
</cp:coreProperties>
</file>